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441" r:id="rId2"/>
    <p:sldId id="478" r:id="rId3"/>
    <p:sldId id="292" r:id="rId4"/>
    <p:sldId id="505" r:id="rId5"/>
    <p:sldId id="537" r:id="rId6"/>
    <p:sldId id="520" r:id="rId7"/>
    <p:sldId id="525" r:id="rId8"/>
    <p:sldId id="1092" r:id="rId9"/>
    <p:sldId id="1091" r:id="rId10"/>
    <p:sldId id="1088" r:id="rId11"/>
    <p:sldId id="1089" r:id="rId12"/>
    <p:sldId id="1090" r:id="rId13"/>
    <p:sldId id="524" r:id="rId14"/>
    <p:sldId id="1104" r:id="rId15"/>
    <p:sldId id="1105" r:id="rId16"/>
    <p:sldId id="1106" r:id="rId17"/>
    <p:sldId id="1107" r:id="rId18"/>
    <p:sldId id="1108" r:id="rId19"/>
    <p:sldId id="526" r:id="rId20"/>
    <p:sldId id="1067" r:id="rId21"/>
    <p:sldId id="1068" r:id="rId22"/>
    <p:sldId id="1063" r:id="rId23"/>
    <p:sldId id="1070" r:id="rId24"/>
    <p:sldId id="1071" r:id="rId25"/>
    <p:sldId id="1072" r:id="rId26"/>
    <p:sldId id="1060" r:id="rId27"/>
    <p:sldId id="1057" r:id="rId28"/>
    <p:sldId id="1069" r:id="rId29"/>
    <p:sldId id="1064" r:id="rId30"/>
    <p:sldId id="1058" r:id="rId31"/>
    <p:sldId id="1062" r:id="rId32"/>
    <p:sldId id="1118" r:id="rId33"/>
    <p:sldId id="527" r:id="rId34"/>
    <p:sldId id="1097" r:id="rId35"/>
    <p:sldId id="1098" r:id="rId36"/>
    <p:sldId id="1099" r:id="rId37"/>
    <p:sldId id="1100" r:id="rId38"/>
    <p:sldId id="528" r:id="rId39"/>
    <p:sldId id="1101" r:id="rId40"/>
    <p:sldId id="1102" r:id="rId41"/>
    <p:sldId id="1103" r:id="rId42"/>
    <p:sldId id="1073" r:id="rId43"/>
    <p:sldId id="533" r:id="rId44"/>
    <p:sldId id="1093" r:id="rId45"/>
    <p:sldId id="282" r:id="rId46"/>
    <p:sldId id="283" r:id="rId47"/>
    <p:sldId id="1094" r:id="rId48"/>
    <p:sldId id="1095" r:id="rId49"/>
    <p:sldId id="1096" r:id="rId50"/>
    <p:sldId id="535" r:id="rId51"/>
    <p:sldId id="536" r:id="rId52"/>
    <p:sldId id="1084" r:id="rId53"/>
    <p:sldId id="1085" r:id="rId54"/>
    <p:sldId id="1086" r:id="rId55"/>
    <p:sldId id="1087" r:id="rId56"/>
    <p:sldId id="538" r:id="rId57"/>
    <p:sldId id="539" r:id="rId58"/>
    <p:sldId id="1109" r:id="rId59"/>
    <p:sldId id="1110" r:id="rId60"/>
    <p:sldId id="1111" r:id="rId61"/>
    <p:sldId id="1112" r:id="rId62"/>
    <p:sldId id="1113" r:id="rId63"/>
    <p:sldId id="1114" r:id="rId64"/>
    <p:sldId id="1115" r:id="rId65"/>
    <p:sldId id="1116" r:id="rId66"/>
    <p:sldId id="1117" r:id="rId67"/>
    <p:sldId id="540" r:id="rId68"/>
    <p:sldId id="542"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LAREN, Patricia (WARRINGTON AND HALTON TEACHING HOSPITALS NHS FOUNDATION TRUST)" initials="MP(AHTHNFT" lastIdx="1" clrIdx="0">
    <p:extLst>
      <p:ext uri="{19B8F6BF-5375-455C-9EA6-DF929625EA0E}">
        <p15:presenceInfo xmlns:p15="http://schemas.microsoft.com/office/powerpoint/2012/main" userId="S::patricia.mclaren@nhs.net::4ac0b2f5-5acc-4ee4-8c6e-3ff085179b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2BB"/>
    <a:srgbClr val="AF1685"/>
    <a:srgbClr val="8BC443"/>
    <a:srgbClr val="4BACC6"/>
    <a:srgbClr val="ED6F57"/>
    <a:srgbClr val="78549C"/>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2704" autoAdjust="0"/>
  </p:normalViewPr>
  <p:slideViewPr>
    <p:cSldViewPr snapToGrid="0" snapToObjects="1">
      <p:cViewPr varScale="1">
        <p:scale>
          <a:sx n="89" d="100"/>
          <a:sy n="89" d="100"/>
        </p:scale>
        <p:origin x="1166" y="77"/>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NCH\DFS\UserData\danmoo\MyDocs\1WHH\IPR%20Narrative\April%2022\Final%20Copy%20of%20IPR-MASTER-202223-April%20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CH\DFS\UserData\danmoo\MyDocs\1WHH\IPR%20Narrative\April%2022\Final%20Copy%20of%20IPR-MASTER-202223-April%2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'Access-&amp;-Perf-Data'!$AI$6:$AT$6</c:f>
          <c:strCache>
            <c:ptCount val="12"/>
            <c:pt idx="0">
              <c:v>A&amp;E Waiting Times - 4hr target</c:v>
            </c:pt>
          </c:strCache>
        </c:strRef>
      </c:tx>
      <c:layout>
        <c:manualLayout>
          <c:xMode val="edge"/>
          <c:yMode val="edge"/>
          <c:x val="0.36603760303546085"/>
          <c:y val="2.0750734516394406E-2"/>
        </c:manualLayout>
      </c:layout>
      <c:overlay val="0"/>
      <c:spPr>
        <a:noFill/>
        <a:ln>
          <a:noFill/>
        </a:ln>
        <a:effectLst/>
      </c:spPr>
      <c:txPr>
        <a:bodyPr rot="0" spcFirstLastPara="1" vertOverflow="ellipsis" vert="horz" wrap="square" anchor="ctr" anchorCtr="1"/>
        <a:lstStyle/>
        <a:p>
          <a:pPr algn="ctr" rtl="0">
            <a:defRPr lang="en-GB" sz="1400" b="1"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6.9420598526503383E-2"/>
          <c:y val="0.1285997375328084"/>
          <c:w val="0.92082303060637904"/>
          <c:h val="0.56642350991014723"/>
        </c:manualLayout>
      </c:layout>
      <c:lineChart>
        <c:grouping val="standard"/>
        <c:varyColors val="0"/>
        <c:ser>
          <c:idx val="2"/>
          <c:order val="0"/>
          <c:tx>
            <c:strRef>
              <c:f>'Access-&amp;-Perf-Data'!$AM$7</c:f>
              <c:strCache>
                <c:ptCount val="1"/>
                <c:pt idx="0">
                  <c:v>% (Excluding Walk-In)</c:v>
                </c:pt>
              </c:strCache>
            </c:strRef>
          </c:tx>
          <c:spPr>
            <a:ln>
              <a:solidFill>
                <a:srgbClr val="00B0F0"/>
              </a:solidFill>
            </a:ln>
          </c:spPr>
          <c:marker>
            <c:symbol val="circle"/>
            <c:size val="5"/>
            <c:spPr>
              <a:solidFill>
                <a:srgbClr val="00B0F0"/>
              </a:solidFill>
              <a:ln>
                <a:solidFill>
                  <a:srgbClr val="00B0F0"/>
                </a:solidFill>
              </a:ln>
            </c:spPr>
          </c:marker>
          <c:cat>
            <c:numRef>
              <c:f>'Access-&amp;-Perf-Data'!$AI$8:$AI$31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'Access-&amp;-Perf-Data'!$AM$8:$AM$31</c:f>
              <c:numCache>
                <c:formatCode>0.00%</c:formatCode>
                <c:ptCount val="24"/>
                <c:pt idx="0">
                  <c:v>0.93379999999999996</c:v>
                </c:pt>
                <c:pt idx="1">
                  <c:v>0.92190000000000005</c:v>
                </c:pt>
                <c:pt idx="2">
                  <c:v>0.92110000000000003</c:v>
                </c:pt>
                <c:pt idx="3">
                  <c:v>0.85650000000000004</c:v>
                </c:pt>
                <c:pt idx="4">
                  <c:v>0.81950000000000001</c:v>
                </c:pt>
                <c:pt idx="5">
                  <c:v>0.78280000000000005</c:v>
                </c:pt>
                <c:pt idx="6">
                  <c:v>0.78620000000000001</c:v>
                </c:pt>
                <c:pt idx="7">
                  <c:v>0.755</c:v>
                </c:pt>
                <c:pt idx="8">
                  <c:v>0.753</c:v>
                </c:pt>
                <c:pt idx="9">
                  <c:v>0.76819999999999999</c:v>
                </c:pt>
                <c:pt idx="10">
                  <c:v>0.80045766590389011</c:v>
                </c:pt>
                <c:pt idx="11">
                  <c:v>0.7833</c:v>
                </c:pt>
                <c:pt idx="12">
                  <c:v>0.79059999999999997</c:v>
                </c:pt>
                <c:pt idx="13">
                  <c:v>0.79500000000000004</c:v>
                </c:pt>
                <c:pt idx="14">
                  <c:v>0.72640000000000005</c:v>
                </c:pt>
                <c:pt idx="15">
                  <c:v>0.72840000000000005</c:v>
                </c:pt>
                <c:pt idx="16">
                  <c:v>0.73419999999999996</c:v>
                </c:pt>
                <c:pt idx="17">
                  <c:v>0.70589999999999997</c:v>
                </c:pt>
                <c:pt idx="18">
                  <c:v>0.70379999999999998</c:v>
                </c:pt>
                <c:pt idx="19">
                  <c:v>0.68920000000000003</c:v>
                </c:pt>
                <c:pt idx="20">
                  <c:v>0.69720000000000004</c:v>
                </c:pt>
                <c:pt idx="21">
                  <c:v>0.67610000000000003</c:v>
                </c:pt>
                <c:pt idx="22">
                  <c:v>0.68720000000000003</c:v>
                </c:pt>
                <c:pt idx="23">
                  <c:v>0.69720000000000004</c:v>
                </c:pt>
              </c:numCache>
            </c:numRef>
          </c:val>
          <c:smooth val="0"/>
          <c:extLst>
            <c:ext xmlns:c16="http://schemas.microsoft.com/office/drawing/2014/chart" uri="{C3380CC4-5D6E-409C-BE32-E72D297353CC}">
              <c16:uniqueId val="{00000001-DD32-43F0-821B-385BEE15FD9D}"/>
            </c:ext>
          </c:extLst>
        </c:ser>
        <c:ser>
          <c:idx val="3"/>
          <c:order val="1"/>
          <c:tx>
            <c:strRef>
              <c:f>'Access-&amp;-Perf-Data'!$AP$7</c:f>
              <c:strCache>
                <c:ptCount val="1"/>
                <c:pt idx="0">
                  <c:v>Mean</c:v>
                </c:pt>
              </c:strCache>
            </c:strRef>
          </c:tx>
          <c:spPr>
            <a:ln>
              <a:solidFill>
                <a:srgbClr val="C00000"/>
              </a:solidFill>
            </a:ln>
          </c:spPr>
          <c:marker>
            <c:symbol val="none"/>
          </c:marker>
          <c:cat>
            <c:numRef>
              <c:f>'Access-&amp;-Perf-Data'!$AI$8:$AI$31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'Access-&amp;-Perf-Data'!$AP$8:$AP$31</c:f>
              <c:numCache>
                <c:formatCode>0.00%</c:formatCode>
                <c:ptCount val="24"/>
                <c:pt idx="0">
                  <c:v>0.77137323607932873</c:v>
                </c:pt>
                <c:pt idx="1">
                  <c:v>0.77137323607932873</c:v>
                </c:pt>
                <c:pt idx="2">
                  <c:v>0.77137323607932873</c:v>
                </c:pt>
                <c:pt idx="3">
                  <c:v>0.77137323607932873</c:v>
                </c:pt>
                <c:pt idx="4">
                  <c:v>0.77137323607932873</c:v>
                </c:pt>
                <c:pt idx="5">
                  <c:v>0.77137323607932873</c:v>
                </c:pt>
                <c:pt idx="6">
                  <c:v>0.77137323607932873</c:v>
                </c:pt>
                <c:pt idx="7">
                  <c:v>0.77137323607932873</c:v>
                </c:pt>
                <c:pt idx="8">
                  <c:v>0.77137323607932873</c:v>
                </c:pt>
                <c:pt idx="9">
                  <c:v>0.77137323607932873</c:v>
                </c:pt>
                <c:pt idx="10">
                  <c:v>0.77137323607932873</c:v>
                </c:pt>
                <c:pt idx="11">
                  <c:v>0.77137323607932873</c:v>
                </c:pt>
                <c:pt idx="12">
                  <c:v>0.77137323607932873</c:v>
                </c:pt>
                <c:pt idx="13">
                  <c:v>0.77137323607932873</c:v>
                </c:pt>
                <c:pt idx="14">
                  <c:v>0.77137323607932873</c:v>
                </c:pt>
                <c:pt idx="15">
                  <c:v>0.77137323607932873</c:v>
                </c:pt>
                <c:pt idx="16">
                  <c:v>0.77137323607932873</c:v>
                </c:pt>
                <c:pt idx="17">
                  <c:v>0.77137323607932873</c:v>
                </c:pt>
                <c:pt idx="18">
                  <c:v>0.77137323607932873</c:v>
                </c:pt>
                <c:pt idx="19">
                  <c:v>0.77137323607932873</c:v>
                </c:pt>
                <c:pt idx="20">
                  <c:v>0.77137323607932873</c:v>
                </c:pt>
                <c:pt idx="21">
                  <c:v>0.77137323607932873</c:v>
                </c:pt>
                <c:pt idx="22">
                  <c:v>0.77137323607932873</c:v>
                </c:pt>
                <c:pt idx="23">
                  <c:v>0.77137323607932873</c:v>
                </c:pt>
              </c:numCache>
            </c:numRef>
          </c:val>
          <c:smooth val="0"/>
          <c:extLst>
            <c:ext xmlns:c16="http://schemas.microsoft.com/office/drawing/2014/chart" uri="{C3380CC4-5D6E-409C-BE32-E72D297353CC}">
              <c16:uniqueId val="{00000002-DD32-43F0-821B-385BEE15FD9D}"/>
            </c:ext>
          </c:extLst>
        </c:ser>
        <c:ser>
          <c:idx val="4"/>
          <c:order val="2"/>
          <c:tx>
            <c:strRef>
              <c:f>'Access-&amp;-Perf-Data'!$AS$7</c:f>
              <c:strCache>
                <c:ptCount val="1"/>
                <c:pt idx="0">
                  <c:v>LCL</c:v>
                </c:pt>
              </c:strCache>
            </c:strRef>
          </c:tx>
          <c:spPr>
            <a:ln>
              <a:solidFill>
                <a:srgbClr val="C00000"/>
              </a:solidFill>
              <a:prstDash val="sysDot"/>
            </a:ln>
          </c:spPr>
          <c:marker>
            <c:symbol val="none"/>
          </c:marker>
          <c:cat>
            <c:numRef>
              <c:f>'Access-&amp;-Perf-Data'!$AI$8:$AI$31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'Access-&amp;-Perf-Data'!$AS$8:$AS$31</c:f>
              <c:numCache>
                <c:formatCode>0.00%</c:formatCode>
                <c:ptCount val="24"/>
                <c:pt idx="0">
                  <c:v>0.7210049411832985</c:v>
                </c:pt>
                <c:pt idx="1">
                  <c:v>0.7210049411832985</c:v>
                </c:pt>
                <c:pt idx="2">
                  <c:v>0.7210049411832985</c:v>
                </c:pt>
                <c:pt idx="3">
                  <c:v>0.7210049411832985</c:v>
                </c:pt>
                <c:pt idx="4">
                  <c:v>0.7210049411832985</c:v>
                </c:pt>
                <c:pt idx="5">
                  <c:v>0.7210049411832985</c:v>
                </c:pt>
                <c:pt idx="6">
                  <c:v>0.7210049411832985</c:v>
                </c:pt>
                <c:pt idx="7">
                  <c:v>0.7210049411832985</c:v>
                </c:pt>
                <c:pt idx="8">
                  <c:v>0.7210049411832985</c:v>
                </c:pt>
                <c:pt idx="9">
                  <c:v>0.7210049411832985</c:v>
                </c:pt>
                <c:pt idx="10">
                  <c:v>0.7210049411832985</c:v>
                </c:pt>
                <c:pt idx="11">
                  <c:v>0.7210049411832985</c:v>
                </c:pt>
                <c:pt idx="12">
                  <c:v>0.7210049411832985</c:v>
                </c:pt>
                <c:pt idx="13">
                  <c:v>0.7210049411832985</c:v>
                </c:pt>
                <c:pt idx="14">
                  <c:v>0.7210049411832985</c:v>
                </c:pt>
                <c:pt idx="15">
                  <c:v>0.7210049411832985</c:v>
                </c:pt>
                <c:pt idx="16">
                  <c:v>0.7210049411832985</c:v>
                </c:pt>
                <c:pt idx="17">
                  <c:v>0.7210049411832985</c:v>
                </c:pt>
                <c:pt idx="18">
                  <c:v>0.7210049411832985</c:v>
                </c:pt>
                <c:pt idx="19">
                  <c:v>0.7210049411832985</c:v>
                </c:pt>
                <c:pt idx="20">
                  <c:v>0.7210049411832985</c:v>
                </c:pt>
                <c:pt idx="21">
                  <c:v>0.7210049411832985</c:v>
                </c:pt>
                <c:pt idx="22">
                  <c:v>0.7210049411832985</c:v>
                </c:pt>
                <c:pt idx="23">
                  <c:v>0.7210049411832985</c:v>
                </c:pt>
              </c:numCache>
            </c:numRef>
          </c:val>
          <c:smooth val="0"/>
          <c:extLst>
            <c:ext xmlns:c16="http://schemas.microsoft.com/office/drawing/2014/chart" uri="{C3380CC4-5D6E-409C-BE32-E72D297353CC}">
              <c16:uniqueId val="{00000003-DD32-43F0-821B-385BEE15FD9D}"/>
            </c:ext>
          </c:extLst>
        </c:ser>
        <c:ser>
          <c:idx val="5"/>
          <c:order val="3"/>
          <c:tx>
            <c:strRef>
              <c:f>'Access-&amp;-Perf-Data'!$AT$7</c:f>
              <c:strCache>
                <c:ptCount val="1"/>
                <c:pt idx="0">
                  <c:v>UCL</c:v>
                </c:pt>
              </c:strCache>
            </c:strRef>
          </c:tx>
          <c:spPr>
            <a:ln>
              <a:solidFill>
                <a:srgbClr val="C00000"/>
              </a:solidFill>
              <a:prstDash val="sysDot"/>
            </a:ln>
          </c:spPr>
          <c:marker>
            <c:symbol val="none"/>
          </c:marker>
          <c:cat>
            <c:numRef>
              <c:f>'Access-&amp;-Perf-Data'!$AI$8:$AI$31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'Access-&amp;-Perf-Data'!$AT$8:$AT$31</c:f>
              <c:numCache>
                <c:formatCode>0.00%</c:formatCode>
                <c:ptCount val="24"/>
                <c:pt idx="0">
                  <c:v>0.82174153097535896</c:v>
                </c:pt>
                <c:pt idx="1">
                  <c:v>0.82174153097535896</c:v>
                </c:pt>
                <c:pt idx="2">
                  <c:v>0.82174153097535896</c:v>
                </c:pt>
                <c:pt idx="3">
                  <c:v>0.82174153097535896</c:v>
                </c:pt>
                <c:pt idx="4">
                  <c:v>0.82174153097535896</c:v>
                </c:pt>
                <c:pt idx="5">
                  <c:v>0.82174153097535896</c:v>
                </c:pt>
                <c:pt idx="6">
                  <c:v>0.82174153097535896</c:v>
                </c:pt>
                <c:pt idx="7">
                  <c:v>0.82174153097535896</c:v>
                </c:pt>
                <c:pt idx="8">
                  <c:v>0.82174153097535896</c:v>
                </c:pt>
                <c:pt idx="9">
                  <c:v>0.82174153097535896</c:v>
                </c:pt>
                <c:pt idx="10">
                  <c:v>0.82174153097535896</c:v>
                </c:pt>
                <c:pt idx="11">
                  <c:v>0.82174153097535896</c:v>
                </c:pt>
                <c:pt idx="12">
                  <c:v>0.82174153097535896</c:v>
                </c:pt>
                <c:pt idx="13">
                  <c:v>0.82174153097535896</c:v>
                </c:pt>
                <c:pt idx="14">
                  <c:v>0.82174153097535896</c:v>
                </c:pt>
                <c:pt idx="15">
                  <c:v>0.82174153097535896</c:v>
                </c:pt>
                <c:pt idx="16">
                  <c:v>0.82174153097535896</c:v>
                </c:pt>
                <c:pt idx="17">
                  <c:v>0.82174153097535896</c:v>
                </c:pt>
                <c:pt idx="18">
                  <c:v>0.82174153097535896</c:v>
                </c:pt>
                <c:pt idx="19">
                  <c:v>0.82174153097535896</c:v>
                </c:pt>
                <c:pt idx="20">
                  <c:v>0.82174153097535896</c:v>
                </c:pt>
                <c:pt idx="21">
                  <c:v>0.82174153097535896</c:v>
                </c:pt>
                <c:pt idx="22">
                  <c:v>0.82174153097535896</c:v>
                </c:pt>
                <c:pt idx="23">
                  <c:v>0.82174153097535896</c:v>
                </c:pt>
              </c:numCache>
            </c:numRef>
          </c:val>
          <c:smooth val="0"/>
          <c:extLst>
            <c:ext xmlns:c16="http://schemas.microsoft.com/office/drawing/2014/chart" uri="{C3380CC4-5D6E-409C-BE32-E72D297353CC}">
              <c16:uniqueId val="{00000004-DD32-43F0-821B-385BEE15FD9D}"/>
            </c:ext>
          </c:extLst>
        </c:ser>
        <c:dLbls>
          <c:showLegendKey val="0"/>
          <c:showVal val="0"/>
          <c:showCatName val="0"/>
          <c:showSerName val="0"/>
          <c:showPercent val="0"/>
          <c:showBubbleSize val="0"/>
        </c:dLbls>
        <c:marker val="1"/>
        <c:smooth val="0"/>
        <c:axId val="187485568"/>
        <c:axId val="187573376"/>
      </c:lineChart>
      <c:dateAx>
        <c:axId val="1874855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7573376"/>
        <c:crosses val="autoZero"/>
        <c:auto val="1"/>
        <c:lblOffset val="100"/>
        <c:baseTimeUnit val="months"/>
      </c:dateAx>
      <c:valAx>
        <c:axId val="187573376"/>
        <c:scaling>
          <c:orientation val="minMax"/>
          <c:max val="1"/>
          <c:min val="0.60000000000000009"/>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7485568"/>
        <c:crosses val="autoZero"/>
        <c:crossBetween val="between"/>
        <c:majorUnit val="0.1"/>
        <c:minorUnit val="2.0000000000000004E-2"/>
      </c:valAx>
      <c:spPr>
        <a:noFill/>
        <a:ln>
          <a:solidFill>
            <a:schemeClr val="bg1">
              <a:lumMod val="85000"/>
            </a:schemeClr>
          </a:solidFill>
        </a:ln>
        <a:effectLst/>
      </c:spPr>
    </c:plotArea>
    <c:legend>
      <c:legendPos val="b"/>
      <c:layout>
        <c:manualLayout>
          <c:xMode val="edge"/>
          <c:yMode val="edge"/>
          <c:x val="2.0800011791631781E-2"/>
          <c:y val="0.87851870078740157"/>
          <c:w val="0.97742344958293248"/>
          <c:h val="0.1122919947506561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dirty="0"/>
              <a:t>&gt;</a:t>
            </a:r>
            <a:r>
              <a:rPr lang="en-GB" baseline="0" dirty="0"/>
              <a:t> 21 days Length of Stay</a:t>
            </a:r>
            <a:endParaRPr lang="en-GB" dirty="0"/>
          </a:p>
        </c:rich>
      </c:tx>
      <c:layout>
        <c:manualLayout>
          <c:xMode val="edge"/>
          <c:yMode val="edge"/>
          <c:x val="0.29721702580771708"/>
          <c:y val="1.839449618948278E-2"/>
        </c:manualLayout>
      </c:layout>
      <c:overlay val="0"/>
      <c:spPr>
        <a:noFill/>
        <a:ln>
          <a:noFill/>
        </a:ln>
        <a:effectLst/>
      </c:spPr>
    </c:title>
    <c:autoTitleDeleted val="0"/>
    <c:plotArea>
      <c:layout>
        <c:manualLayout>
          <c:layoutTarget val="inner"/>
          <c:xMode val="edge"/>
          <c:yMode val="edge"/>
          <c:x val="7.4266147336565141E-2"/>
          <c:y val="0.10333371686685533"/>
          <c:w val="0.89441712668478712"/>
          <c:h val="0.60562681259253337"/>
        </c:manualLayout>
      </c:layout>
      <c:lineChart>
        <c:grouping val="standard"/>
        <c:varyColors val="0"/>
        <c:ser>
          <c:idx val="2"/>
          <c:order val="0"/>
          <c:tx>
            <c:strRef>
              <c:f>'Access-&amp;-Perf-Data'!$HA$7</c:f>
              <c:strCache>
                <c:ptCount val="1"/>
                <c:pt idx="0">
                  <c:v>Number of Super Stranded Patients </c:v>
                </c:pt>
              </c:strCache>
            </c:strRef>
          </c:tx>
          <c:spPr>
            <a:ln>
              <a:solidFill>
                <a:srgbClr val="00B0F0"/>
              </a:solidFill>
            </a:ln>
          </c:spPr>
          <c:marker>
            <c:symbol val="circle"/>
            <c:size val="5"/>
            <c:spPr>
              <a:solidFill>
                <a:srgbClr val="00B0F0">
                  <a:alpha val="99000"/>
                </a:srgbClr>
              </a:solidFill>
              <a:ln>
                <a:solidFill>
                  <a:srgbClr val="00B0F0"/>
                </a:solidFill>
              </a:ln>
            </c:spPr>
          </c:marker>
          <c:cat>
            <c:numRef>
              <c:f>'Access-&amp;-Perf-Data'!$GW$8:$GW$31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'Access-&amp;-Perf-Data'!$HA$8:$HA$31</c:f>
              <c:numCache>
                <c:formatCode>0</c:formatCode>
                <c:ptCount val="24"/>
                <c:pt idx="0">
                  <c:v>76</c:v>
                </c:pt>
                <c:pt idx="1">
                  <c:v>63</c:v>
                </c:pt>
                <c:pt idx="2">
                  <c:v>56</c:v>
                </c:pt>
                <c:pt idx="3">
                  <c:v>82</c:v>
                </c:pt>
                <c:pt idx="4">
                  <c:v>88</c:v>
                </c:pt>
                <c:pt idx="5">
                  <c:v>109</c:v>
                </c:pt>
                <c:pt idx="6">
                  <c:v>122</c:v>
                </c:pt>
                <c:pt idx="7">
                  <c:v>115</c:v>
                </c:pt>
                <c:pt idx="8">
                  <c:v>121</c:v>
                </c:pt>
                <c:pt idx="9">
                  <c:v>107</c:v>
                </c:pt>
                <c:pt idx="10">
                  <c:v>94</c:v>
                </c:pt>
                <c:pt idx="11">
                  <c:v>105</c:v>
                </c:pt>
                <c:pt idx="12">
                  <c:v>93</c:v>
                </c:pt>
                <c:pt idx="13">
                  <c:v>99</c:v>
                </c:pt>
                <c:pt idx="14">
                  <c:v>105</c:v>
                </c:pt>
                <c:pt idx="15">
                  <c:v>114</c:v>
                </c:pt>
                <c:pt idx="16">
                  <c:v>124</c:v>
                </c:pt>
                <c:pt idx="17">
                  <c:v>146</c:v>
                </c:pt>
                <c:pt idx="18">
                  <c:v>141</c:v>
                </c:pt>
                <c:pt idx="19">
                  <c:v>132</c:v>
                </c:pt>
                <c:pt idx="20">
                  <c:v>162</c:v>
                </c:pt>
                <c:pt idx="21">
                  <c:v>133</c:v>
                </c:pt>
                <c:pt idx="22">
                  <c:v>135</c:v>
                </c:pt>
                <c:pt idx="23">
                  <c:v>142</c:v>
                </c:pt>
              </c:numCache>
            </c:numRef>
          </c:val>
          <c:smooth val="0"/>
          <c:extLst>
            <c:ext xmlns:c16="http://schemas.microsoft.com/office/drawing/2014/chart" uri="{C3380CC4-5D6E-409C-BE32-E72D297353CC}">
              <c16:uniqueId val="{00000001-6FDD-4443-AD7E-5DCA3E956E88}"/>
            </c:ext>
          </c:extLst>
        </c:ser>
        <c:ser>
          <c:idx val="3"/>
          <c:order val="1"/>
          <c:tx>
            <c:strRef>
              <c:f>'Access-&amp;-Perf-Data'!$HB$7</c:f>
              <c:strCache>
                <c:ptCount val="1"/>
                <c:pt idx="0">
                  <c:v>Mean</c:v>
                </c:pt>
              </c:strCache>
            </c:strRef>
          </c:tx>
          <c:spPr>
            <a:ln>
              <a:solidFill>
                <a:srgbClr val="C00000"/>
              </a:solidFill>
            </a:ln>
          </c:spPr>
          <c:marker>
            <c:symbol val="none"/>
          </c:marker>
          <c:cat>
            <c:numRef>
              <c:f>'Access-&amp;-Perf-Data'!$GW$8:$GW$31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'Access-&amp;-Perf-Data'!$HB$8:$HB$31</c:f>
              <c:numCache>
                <c:formatCode>0</c:formatCode>
                <c:ptCount val="24"/>
                <c:pt idx="0">
                  <c:v>111</c:v>
                </c:pt>
                <c:pt idx="1">
                  <c:v>111</c:v>
                </c:pt>
                <c:pt idx="2">
                  <c:v>111</c:v>
                </c:pt>
                <c:pt idx="3">
                  <c:v>111</c:v>
                </c:pt>
                <c:pt idx="4">
                  <c:v>111</c:v>
                </c:pt>
                <c:pt idx="5">
                  <c:v>111</c:v>
                </c:pt>
                <c:pt idx="6">
                  <c:v>111</c:v>
                </c:pt>
                <c:pt idx="7">
                  <c:v>111</c:v>
                </c:pt>
                <c:pt idx="8">
                  <c:v>111</c:v>
                </c:pt>
                <c:pt idx="9">
                  <c:v>111</c:v>
                </c:pt>
                <c:pt idx="10">
                  <c:v>111</c:v>
                </c:pt>
                <c:pt idx="11">
                  <c:v>111</c:v>
                </c:pt>
                <c:pt idx="12">
                  <c:v>111</c:v>
                </c:pt>
                <c:pt idx="13">
                  <c:v>111</c:v>
                </c:pt>
                <c:pt idx="14">
                  <c:v>111</c:v>
                </c:pt>
                <c:pt idx="15">
                  <c:v>111</c:v>
                </c:pt>
                <c:pt idx="16">
                  <c:v>111</c:v>
                </c:pt>
                <c:pt idx="17">
                  <c:v>111</c:v>
                </c:pt>
                <c:pt idx="18">
                  <c:v>111</c:v>
                </c:pt>
                <c:pt idx="19">
                  <c:v>111</c:v>
                </c:pt>
                <c:pt idx="20">
                  <c:v>111</c:v>
                </c:pt>
                <c:pt idx="21">
                  <c:v>111</c:v>
                </c:pt>
                <c:pt idx="22">
                  <c:v>111</c:v>
                </c:pt>
                <c:pt idx="23">
                  <c:v>111</c:v>
                </c:pt>
              </c:numCache>
            </c:numRef>
          </c:val>
          <c:smooth val="0"/>
          <c:extLst>
            <c:ext xmlns:c16="http://schemas.microsoft.com/office/drawing/2014/chart" uri="{C3380CC4-5D6E-409C-BE32-E72D297353CC}">
              <c16:uniqueId val="{00000002-6FDD-4443-AD7E-5DCA3E956E88}"/>
            </c:ext>
          </c:extLst>
        </c:ser>
        <c:ser>
          <c:idx val="4"/>
          <c:order val="2"/>
          <c:tx>
            <c:strRef>
              <c:f>'Access-&amp;-Perf-Data'!$HE$7</c:f>
              <c:strCache>
                <c:ptCount val="1"/>
                <c:pt idx="0">
                  <c:v>LCL</c:v>
                </c:pt>
              </c:strCache>
            </c:strRef>
          </c:tx>
          <c:spPr>
            <a:ln>
              <a:solidFill>
                <a:srgbClr val="C00000"/>
              </a:solidFill>
              <a:prstDash val="sysDot"/>
            </a:ln>
          </c:spPr>
          <c:marker>
            <c:symbol val="none"/>
          </c:marker>
          <c:cat>
            <c:numRef>
              <c:f>'Access-&amp;-Perf-Data'!$GW$8:$GW$31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'Access-&amp;-Perf-Data'!$HE$8:$HE$31</c:f>
              <c:numCache>
                <c:formatCode>0</c:formatCode>
                <c:ptCount val="24"/>
                <c:pt idx="0">
                  <c:v>78.964347826086964</c:v>
                </c:pt>
                <c:pt idx="1">
                  <c:v>78.964347826086964</c:v>
                </c:pt>
                <c:pt idx="2">
                  <c:v>78.964347826086964</c:v>
                </c:pt>
                <c:pt idx="3">
                  <c:v>78.964347826086964</c:v>
                </c:pt>
                <c:pt idx="4">
                  <c:v>78.964347826086964</c:v>
                </c:pt>
                <c:pt idx="5">
                  <c:v>78.964347826086964</c:v>
                </c:pt>
                <c:pt idx="6">
                  <c:v>78.964347826086964</c:v>
                </c:pt>
                <c:pt idx="7">
                  <c:v>78.964347826086964</c:v>
                </c:pt>
                <c:pt idx="8">
                  <c:v>78.964347826086964</c:v>
                </c:pt>
                <c:pt idx="9">
                  <c:v>78.964347826086964</c:v>
                </c:pt>
                <c:pt idx="10">
                  <c:v>78.964347826086964</c:v>
                </c:pt>
                <c:pt idx="11">
                  <c:v>78.964347826086964</c:v>
                </c:pt>
                <c:pt idx="12">
                  <c:v>78.964347826086964</c:v>
                </c:pt>
                <c:pt idx="13">
                  <c:v>78.964347826086964</c:v>
                </c:pt>
                <c:pt idx="14">
                  <c:v>78.964347826086964</c:v>
                </c:pt>
                <c:pt idx="15">
                  <c:v>78.964347826086964</c:v>
                </c:pt>
                <c:pt idx="16">
                  <c:v>78.964347826086964</c:v>
                </c:pt>
                <c:pt idx="17">
                  <c:v>78.964347826086964</c:v>
                </c:pt>
                <c:pt idx="18">
                  <c:v>78.964347826086964</c:v>
                </c:pt>
                <c:pt idx="19">
                  <c:v>78.964347826086964</c:v>
                </c:pt>
                <c:pt idx="20">
                  <c:v>78.964347826086964</c:v>
                </c:pt>
                <c:pt idx="21">
                  <c:v>78.964347826086964</c:v>
                </c:pt>
                <c:pt idx="22">
                  <c:v>78.964347826086964</c:v>
                </c:pt>
                <c:pt idx="23">
                  <c:v>78.964347826086964</c:v>
                </c:pt>
              </c:numCache>
            </c:numRef>
          </c:val>
          <c:smooth val="0"/>
          <c:extLst>
            <c:ext xmlns:c16="http://schemas.microsoft.com/office/drawing/2014/chart" uri="{C3380CC4-5D6E-409C-BE32-E72D297353CC}">
              <c16:uniqueId val="{00000003-6FDD-4443-AD7E-5DCA3E956E88}"/>
            </c:ext>
          </c:extLst>
        </c:ser>
        <c:ser>
          <c:idx val="5"/>
          <c:order val="3"/>
          <c:tx>
            <c:strRef>
              <c:f>'Access-&amp;-Perf-Data'!$HF$7</c:f>
              <c:strCache>
                <c:ptCount val="1"/>
                <c:pt idx="0">
                  <c:v>UCL</c:v>
                </c:pt>
              </c:strCache>
            </c:strRef>
          </c:tx>
          <c:spPr>
            <a:ln>
              <a:solidFill>
                <a:srgbClr val="C00000"/>
              </a:solidFill>
              <a:prstDash val="sysDot"/>
            </a:ln>
          </c:spPr>
          <c:marker>
            <c:symbol val="none"/>
          </c:marker>
          <c:cat>
            <c:numRef>
              <c:f>'Access-&amp;-Perf-Data'!$GW$8:$GW$31</c:f>
              <c:numCache>
                <c:formatCode>mmm\-yy</c:formatCode>
                <c:ptCount val="24"/>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44652</c:v>
                </c:pt>
              </c:numCache>
            </c:numRef>
          </c:cat>
          <c:val>
            <c:numRef>
              <c:f>'Access-&amp;-Perf-Data'!$HF$8:$HF$31</c:f>
              <c:numCache>
                <c:formatCode>0</c:formatCode>
                <c:ptCount val="24"/>
                <c:pt idx="0">
                  <c:v>143.03565217391304</c:v>
                </c:pt>
                <c:pt idx="1">
                  <c:v>143.03565217391304</c:v>
                </c:pt>
                <c:pt idx="2">
                  <c:v>143.03565217391304</c:v>
                </c:pt>
                <c:pt idx="3">
                  <c:v>143.03565217391304</c:v>
                </c:pt>
                <c:pt idx="4">
                  <c:v>143.03565217391304</c:v>
                </c:pt>
                <c:pt idx="5">
                  <c:v>143.03565217391304</c:v>
                </c:pt>
                <c:pt idx="6">
                  <c:v>143.03565217391304</c:v>
                </c:pt>
                <c:pt idx="7">
                  <c:v>143.03565217391304</c:v>
                </c:pt>
                <c:pt idx="8">
                  <c:v>143.03565217391304</c:v>
                </c:pt>
                <c:pt idx="9">
                  <c:v>143.03565217391304</c:v>
                </c:pt>
                <c:pt idx="10">
                  <c:v>143.03565217391304</c:v>
                </c:pt>
                <c:pt idx="11">
                  <c:v>143.03565217391304</c:v>
                </c:pt>
                <c:pt idx="12">
                  <c:v>143.03565217391304</c:v>
                </c:pt>
                <c:pt idx="13">
                  <c:v>143.03565217391304</c:v>
                </c:pt>
                <c:pt idx="14">
                  <c:v>143.03565217391304</c:v>
                </c:pt>
                <c:pt idx="15">
                  <c:v>143.03565217391304</c:v>
                </c:pt>
                <c:pt idx="16">
                  <c:v>143.03565217391304</c:v>
                </c:pt>
                <c:pt idx="17">
                  <c:v>143.03565217391304</c:v>
                </c:pt>
                <c:pt idx="18">
                  <c:v>143.03565217391304</c:v>
                </c:pt>
                <c:pt idx="19">
                  <c:v>143.03565217391304</c:v>
                </c:pt>
                <c:pt idx="20">
                  <c:v>143.03565217391304</c:v>
                </c:pt>
                <c:pt idx="21">
                  <c:v>143.03565217391304</c:v>
                </c:pt>
                <c:pt idx="22">
                  <c:v>143.03565217391304</c:v>
                </c:pt>
                <c:pt idx="23">
                  <c:v>143.03565217391304</c:v>
                </c:pt>
              </c:numCache>
            </c:numRef>
          </c:val>
          <c:smooth val="0"/>
          <c:extLst>
            <c:ext xmlns:c16="http://schemas.microsoft.com/office/drawing/2014/chart" uri="{C3380CC4-5D6E-409C-BE32-E72D297353CC}">
              <c16:uniqueId val="{00000004-6FDD-4443-AD7E-5DCA3E956E88}"/>
            </c:ext>
          </c:extLst>
        </c:ser>
        <c:dLbls>
          <c:showLegendKey val="0"/>
          <c:showVal val="0"/>
          <c:showCatName val="0"/>
          <c:showSerName val="0"/>
          <c:showPercent val="0"/>
          <c:showBubbleSize val="0"/>
        </c:dLbls>
        <c:marker val="1"/>
        <c:smooth val="0"/>
        <c:axId val="187615104"/>
        <c:axId val="187621376"/>
      </c:lineChart>
      <c:dateAx>
        <c:axId val="187615104"/>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7621376"/>
        <c:crosses val="autoZero"/>
        <c:auto val="1"/>
        <c:lblOffset val="100"/>
        <c:baseTimeUnit val="months"/>
      </c:dateAx>
      <c:valAx>
        <c:axId val="18762137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7615104"/>
        <c:crosses val="autoZero"/>
        <c:crossBetween val="between"/>
      </c:valAx>
      <c:spPr>
        <a:noFill/>
        <a:ln>
          <a:noFill/>
        </a:ln>
        <a:effectLst/>
      </c:spPr>
    </c:plotArea>
    <c:legend>
      <c:legendPos val="b"/>
      <c:layout>
        <c:manualLayout>
          <c:xMode val="edge"/>
          <c:yMode val="edge"/>
          <c:x val="0"/>
          <c:y val="0.81765032676268246"/>
          <c:w val="0.99812053706788995"/>
          <c:h val="0.18234967323731752"/>
        </c:manualLayout>
      </c:layout>
      <c:overlay val="0"/>
      <c:txPr>
        <a:bodyPr/>
        <a:lstStyle/>
        <a:p>
          <a:pPr>
            <a:defRPr sz="900"/>
          </a:pPr>
          <a:endParaRPr lang="en-US"/>
        </a:p>
      </c:txPr>
    </c:legend>
    <c:plotVisOnly val="1"/>
    <c:dispBlanksAs val="gap"/>
    <c:showDLblsOverMax val="0"/>
  </c:chart>
  <c:spPr>
    <a:solidFill>
      <a:schemeClr val="bg1"/>
    </a:solidFill>
    <a:ln w="19050" cap="flat" cmpd="sng" algn="ctr">
      <a:solidFill>
        <a:srgbClr val="87C33F"/>
      </a:solidFill>
      <a:round/>
    </a:ln>
    <a:effectLst/>
  </c:spPr>
  <c:txPr>
    <a:bodyPr/>
    <a:lstStyle/>
    <a:p>
      <a:pPr>
        <a:defRPr/>
      </a:pPr>
      <a:endParaRPr lang="en-US"/>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 Id="rId5" Type="http://schemas.openxmlformats.org/officeDocument/2006/relationships/image" Target="../media/image126.png"/><Relationship Id="rId4" Type="http://schemas.openxmlformats.org/officeDocument/2006/relationships/image" Target="../media/image1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image" Target="../media/image122.jpeg"/><Relationship Id="rId5" Type="http://schemas.openxmlformats.org/officeDocument/2006/relationships/image" Target="../media/image126.png"/><Relationship Id="rId4" Type="http://schemas.openxmlformats.org/officeDocument/2006/relationships/image" Target="../media/image12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274BB-8E88-4273-992A-00434FCBFB8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973F5B84-99C8-4DB9-9CAB-EFF181679284}">
      <dgm:prSet phldrT="[Text]"/>
      <dgm:spPr>
        <a:solidFill>
          <a:srgbClr val="1BB2BB"/>
        </a:solidFill>
      </dgm:spPr>
      <dgm:t>
        <a:bodyPr/>
        <a:lstStyle/>
        <a:p>
          <a:pPr>
            <a:buFont typeface="Arial" panose="020B0604020202020204" pitchFamily="34" charset="0"/>
            <a:buChar char="•"/>
          </a:pPr>
          <a:r>
            <a:rPr lang="en-GB" dirty="0">
              <a:solidFill>
                <a:schemeClr val="tx1"/>
              </a:solidFill>
            </a:rPr>
            <a:t>SHMI and HSMR in or below expected range</a:t>
          </a:r>
        </a:p>
      </dgm:t>
    </dgm:pt>
    <dgm:pt modelId="{B650CFF2-DEC5-4230-8518-D939748F978B}" type="parTrans" cxnId="{B61DAD7C-68E8-4A22-A374-FC9577452C73}">
      <dgm:prSet/>
      <dgm:spPr/>
      <dgm:t>
        <a:bodyPr/>
        <a:lstStyle/>
        <a:p>
          <a:endParaRPr lang="en-GB">
            <a:solidFill>
              <a:schemeClr val="tx1"/>
            </a:solidFill>
          </a:endParaRPr>
        </a:p>
      </dgm:t>
    </dgm:pt>
    <dgm:pt modelId="{D38C5D05-E5B0-4DDD-944B-10F4231C7A75}" type="sibTrans" cxnId="{B61DAD7C-68E8-4A22-A374-FC9577452C73}">
      <dgm:prSet/>
      <dgm:spPr/>
      <dgm:t>
        <a:bodyPr/>
        <a:lstStyle/>
        <a:p>
          <a:endParaRPr lang="en-GB">
            <a:solidFill>
              <a:schemeClr val="tx1"/>
            </a:solidFill>
          </a:endParaRPr>
        </a:p>
      </dgm:t>
    </dgm:pt>
    <dgm:pt modelId="{9C325A91-D529-4857-A04F-6B36562D88E6}">
      <dgm:prSet/>
      <dgm:spPr>
        <a:solidFill>
          <a:srgbClr val="F57EB6"/>
        </a:solidFill>
      </dgm:spPr>
      <dgm:t>
        <a:bodyPr/>
        <a:lstStyle/>
        <a:p>
          <a:r>
            <a:rPr lang="en-GB" dirty="0">
              <a:solidFill>
                <a:schemeClr val="tx1"/>
              </a:solidFill>
            </a:rPr>
            <a:t>100% Medical Examiner scrutiny and community expansion  </a:t>
          </a:r>
        </a:p>
      </dgm:t>
    </dgm:pt>
    <dgm:pt modelId="{5E6DB28F-BC2C-4657-BA07-2AD8B69F38CB}" type="parTrans" cxnId="{BDDB3540-CF6B-43E4-8546-9E8124952C84}">
      <dgm:prSet/>
      <dgm:spPr/>
      <dgm:t>
        <a:bodyPr/>
        <a:lstStyle/>
        <a:p>
          <a:endParaRPr lang="en-GB">
            <a:solidFill>
              <a:schemeClr val="tx1"/>
            </a:solidFill>
          </a:endParaRPr>
        </a:p>
      </dgm:t>
    </dgm:pt>
    <dgm:pt modelId="{4DEA96E1-D074-4DF2-972A-A5C7D34A6329}" type="sibTrans" cxnId="{BDDB3540-CF6B-43E4-8546-9E8124952C84}">
      <dgm:prSet/>
      <dgm:spPr/>
      <dgm:t>
        <a:bodyPr/>
        <a:lstStyle/>
        <a:p>
          <a:endParaRPr lang="en-GB">
            <a:solidFill>
              <a:schemeClr val="tx1"/>
            </a:solidFill>
          </a:endParaRPr>
        </a:p>
      </dgm:t>
    </dgm:pt>
    <dgm:pt modelId="{9DACA643-84DE-41E2-831B-0212E0C13B90}">
      <dgm:prSet/>
      <dgm:spPr>
        <a:solidFill>
          <a:srgbClr val="8BC443"/>
        </a:solidFill>
      </dgm:spPr>
      <dgm:t>
        <a:bodyPr/>
        <a:lstStyle/>
        <a:p>
          <a:r>
            <a:rPr lang="en-GB" dirty="0">
              <a:solidFill>
                <a:schemeClr val="tx1"/>
              </a:solidFill>
            </a:rPr>
            <a:t> Ambulance handovers – continuous Quality Improvement</a:t>
          </a:r>
        </a:p>
      </dgm:t>
    </dgm:pt>
    <dgm:pt modelId="{0D98E785-85EF-4488-950B-DC0E7BD5C874}" type="parTrans" cxnId="{C514ABF6-433F-48EB-9B86-3DAE985D69DC}">
      <dgm:prSet/>
      <dgm:spPr/>
      <dgm:t>
        <a:bodyPr/>
        <a:lstStyle/>
        <a:p>
          <a:endParaRPr lang="en-GB">
            <a:solidFill>
              <a:schemeClr val="tx1"/>
            </a:solidFill>
          </a:endParaRPr>
        </a:p>
      </dgm:t>
    </dgm:pt>
    <dgm:pt modelId="{3033842E-375D-4217-80E7-1B367E66CBC7}" type="sibTrans" cxnId="{C514ABF6-433F-48EB-9B86-3DAE985D69DC}">
      <dgm:prSet/>
      <dgm:spPr/>
      <dgm:t>
        <a:bodyPr/>
        <a:lstStyle/>
        <a:p>
          <a:endParaRPr lang="en-GB">
            <a:solidFill>
              <a:schemeClr val="tx1"/>
            </a:solidFill>
          </a:endParaRPr>
        </a:p>
      </dgm:t>
    </dgm:pt>
    <dgm:pt modelId="{3F1F1E19-78CA-455A-9D82-F8CDAA8AA924}">
      <dgm:prSet/>
      <dgm:spPr>
        <a:solidFill>
          <a:srgbClr val="ED6F57"/>
        </a:solidFill>
      </dgm:spPr>
      <dgm:t>
        <a:bodyPr/>
        <a:lstStyle/>
        <a:p>
          <a:r>
            <a:rPr lang="en-GB" dirty="0">
              <a:solidFill>
                <a:schemeClr val="tx1"/>
              </a:solidFill>
            </a:rPr>
            <a:t>&gt;90% NICE guidance compliance – evidence based care</a:t>
          </a:r>
        </a:p>
      </dgm:t>
    </dgm:pt>
    <dgm:pt modelId="{42CD6348-5E32-48F1-BC68-FEBE44A716FC}" type="parTrans" cxnId="{D7D061AC-95A5-4166-8AEC-B5E14F85ECD6}">
      <dgm:prSet/>
      <dgm:spPr/>
      <dgm:t>
        <a:bodyPr/>
        <a:lstStyle/>
        <a:p>
          <a:endParaRPr lang="en-GB">
            <a:solidFill>
              <a:schemeClr val="tx1"/>
            </a:solidFill>
          </a:endParaRPr>
        </a:p>
      </dgm:t>
    </dgm:pt>
    <dgm:pt modelId="{8EA7A831-30B7-4925-8B5A-2B7622B954D0}" type="sibTrans" cxnId="{D7D061AC-95A5-4166-8AEC-B5E14F85ECD6}">
      <dgm:prSet/>
      <dgm:spPr/>
      <dgm:t>
        <a:bodyPr/>
        <a:lstStyle/>
        <a:p>
          <a:endParaRPr lang="en-GB">
            <a:solidFill>
              <a:schemeClr val="tx1"/>
            </a:solidFill>
          </a:endParaRPr>
        </a:p>
      </dgm:t>
    </dgm:pt>
    <dgm:pt modelId="{00F0E1ED-3202-4E05-BBA7-324FCE3BE150}">
      <dgm:prSet/>
      <dgm:spPr>
        <a:solidFill>
          <a:srgbClr val="AF1685"/>
        </a:solidFill>
      </dgm:spPr>
      <dgm:t>
        <a:bodyPr/>
        <a:lstStyle/>
        <a:p>
          <a:r>
            <a:rPr lang="en-GB" dirty="0">
              <a:solidFill>
                <a:schemeClr val="tx1"/>
              </a:solidFill>
            </a:rPr>
            <a:t>Clinical pathway optimisation</a:t>
          </a:r>
        </a:p>
      </dgm:t>
    </dgm:pt>
    <dgm:pt modelId="{82D10A51-1D8E-45C4-877F-437C1D220E49}" type="parTrans" cxnId="{59C3174C-7931-444F-A2E2-22ABBDA889C9}">
      <dgm:prSet/>
      <dgm:spPr/>
      <dgm:t>
        <a:bodyPr/>
        <a:lstStyle/>
        <a:p>
          <a:endParaRPr lang="en-GB">
            <a:solidFill>
              <a:schemeClr val="tx1"/>
            </a:solidFill>
          </a:endParaRPr>
        </a:p>
      </dgm:t>
    </dgm:pt>
    <dgm:pt modelId="{BC975304-5241-4E6D-A9C2-78E0D81E847F}" type="sibTrans" cxnId="{59C3174C-7931-444F-A2E2-22ABBDA889C9}">
      <dgm:prSet/>
      <dgm:spPr/>
      <dgm:t>
        <a:bodyPr/>
        <a:lstStyle/>
        <a:p>
          <a:endParaRPr lang="en-GB">
            <a:solidFill>
              <a:schemeClr val="tx1"/>
            </a:solidFill>
          </a:endParaRPr>
        </a:p>
      </dgm:t>
    </dgm:pt>
    <dgm:pt modelId="{29F3BDEC-B41C-4CF8-913E-5B8EEB372761}" type="pres">
      <dgm:prSet presAssocID="{588274BB-8E88-4273-992A-00434FCBFB8D}" presName="Name0" presStyleCnt="0">
        <dgm:presLayoutVars>
          <dgm:chMax val="7"/>
          <dgm:chPref val="7"/>
          <dgm:dir/>
        </dgm:presLayoutVars>
      </dgm:prSet>
      <dgm:spPr/>
    </dgm:pt>
    <dgm:pt modelId="{9D3EEF69-A372-4E8F-B114-35A0C29EA74D}" type="pres">
      <dgm:prSet presAssocID="{588274BB-8E88-4273-992A-00434FCBFB8D}" presName="Name1" presStyleCnt="0"/>
      <dgm:spPr/>
    </dgm:pt>
    <dgm:pt modelId="{D163A882-E77E-4ED5-BAB1-92AE1D5A0AFC}" type="pres">
      <dgm:prSet presAssocID="{588274BB-8E88-4273-992A-00434FCBFB8D}" presName="cycle" presStyleCnt="0"/>
      <dgm:spPr/>
    </dgm:pt>
    <dgm:pt modelId="{A4FF398C-B3B7-40A0-BE8D-966EEFAC62CC}" type="pres">
      <dgm:prSet presAssocID="{588274BB-8E88-4273-992A-00434FCBFB8D}" presName="srcNode" presStyleLbl="node1" presStyleIdx="0" presStyleCnt="5"/>
      <dgm:spPr/>
    </dgm:pt>
    <dgm:pt modelId="{351B6C64-A086-4029-977A-5757986DD15F}" type="pres">
      <dgm:prSet presAssocID="{588274BB-8E88-4273-992A-00434FCBFB8D}" presName="conn" presStyleLbl="parChTrans1D2" presStyleIdx="0" presStyleCnt="1"/>
      <dgm:spPr/>
    </dgm:pt>
    <dgm:pt modelId="{B0D7EF5A-72FD-4BE3-AD94-92D30EDE3E91}" type="pres">
      <dgm:prSet presAssocID="{588274BB-8E88-4273-992A-00434FCBFB8D}" presName="extraNode" presStyleLbl="node1" presStyleIdx="0" presStyleCnt="5"/>
      <dgm:spPr/>
    </dgm:pt>
    <dgm:pt modelId="{0655AC2A-9260-48A1-91BB-34120FF13DC5}" type="pres">
      <dgm:prSet presAssocID="{588274BB-8E88-4273-992A-00434FCBFB8D}" presName="dstNode" presStyleLbl="node1" presStyleIdx="0" presStyleCnt="5"/>
      <dgm:spPr/>
    </dgm:pt>
    <dgm:pt modelId="{B08E8321-BC5E-4C5D-BFE6-59A2E12211B7}" type="pres">
      <dgm:prSet presAssocID="{973F5B84-99C8-4DB9-9CAB-EFF181679284}" presName="text_1" presStyleLbl="node1" presStyleIdx="0" presStyleCnt="5">
        <dgm:presLayoutVars>
          <dgm:bulletEnabled val="1"/>
        </dgm:presLayoutVars>
      </dgm:prSet>
      <dgm:spPr/>
    </dgm:pt>
    <dgm:pt modelId="{FADDDDEA-7D51-44FD-AB0F-95A10066ED6A}" type="pres">
      <dgm:prSet presAssocID="{973F5B84-99C8-4DB9-9CAB-EFF181679284}" presName="accent_1" presStyleCnt="0"/>
      <dgm:spPr/>
    </dgm:pt>
    <dgm:pt modelId="{71D57B03-0914-4201-9DDB-9FDD12908A35}" type="pres">
      <dgm:prSet presAssocID="{973F5B84-99C8-4DB9-9CAB-EFF181679284}" presName="accentRepeatNode" presStyleLbl="solidFgAcc1" presStyleIdx="0" presStyleCnt="5"/>
      <dgm:spPr/>
    </dgm:pt>
    <dgm:pt modelId="{615289F4-1928-492E-9532-1B222D5DA15C}" type="pres">
      <dgm:prSet presAssocID="{9C325A91-D529-4857-A04F-6B36562D88E6}" presName="text_2" presStyleLbl="node1" presStyleIdx="1" presStyleCnt="5">
        <dgm:presLayoutVars>
          <dgm:bulletEnabled val="1"/>
        </dgm:presLayoutVars>
      </dgm:prSet>
      <dgm:spPr/>
    </dgm:pt>
    <dgm:pt modelId="{6550B6A8-828B-4406-867C-3FEAA23A091A}" type="pres">
      <dgm:prSet presAssocID="{9C325A91-D529-4857-A04F-6B36562D88E6}" presName="accent_2" presStyleCnt="0"/>
      <dgm:spPr/>
    </dgm:pt>
    <dgm:pt modelId="{A078CC39-88B1-44CA-BDC0-2E6C1A3EA171}" type="pres">
      <dgm:prSet presAssocID="{9C325A91-D529-4857-A04F-6B36562D88E6}" presName="accentRepeatNode" presStyleLbl="solidFgAcc1" presStyleIdx="1" presStyleCnt="5"/>
      <dgm:spPr/>
    </dgm:pt>
    <dgm:pt modelId="{62548EDA-9A5E-401B-A3D6-7E983BB17243}" type="pres">
      <dgm:prSet presAssocID="{9DACA643-84DE-41E2-831B-0212E0C13B90}" presName="text_3" presStyleLbl="node1" presStyleIdx="2" presStyleCnt="5">
        <dgm:presLayoutVars>
          <dgm:bulletEnabled val="1"/>
        </dgm:presLayoutVars>
      </dgm:prSet>
      <dgm:spPr/>
    </dgm:pt>
    <dgm:pt modelId="{9B8B938E-0B5A-45C9-83D5-0521C724F889}" type="pres">
      <dgm:prSet presAssocID="{9DACA643-84DE-41E2-831B-0212E0C13B90}" presName="accent_3" presStyleCnt="0"/>
      <dgm:spPr/>
    </dgm:pt>
    <dgm:pt modelId="{BC1C0FC7-A93D-4CF0-AD03-DEAB9C992F7C}" type="pres">
      <dgm:prSet presAssocID="{9DACA643-84DE-41E2-831B-0212E0C13B90}" presName="accentRepeatNode" presStyleLbl="solidFgAcc1" presStyleIdx="2" presStyleCnt="5"/>
      <dgm:spPr/>
    </dgm:pt>
    <dgm:pt modelId="{13D1DCDA-0B4F-49F9-99C8-F7D3973AC474}" type="pres">
      <dgm:prSet presAssocID="{3F1F1E19-78CA-455A-9D82-F8CDAA8AA924}" presName="text_4" presStyleLbl="node1" presStyleIdx="3" presStyleCnt="5">
        <dgm:presLayoutVars>
          <dgm:bulletEnabled val="1"/>
        </dgm:presLayoutVars>
      </dgm:prSet>
      <dgm:spPr/>
    </dgm:pt>
    <dgm:pt modelId="{84833836-77D7-473D-AF13-509D41F7107B}" type="pres">
      <dgm:prSet presAssocID="{3F1F1E19-78CA-455A-9D82-F8CDAA8AA924}" presName="accent_4" presStyleCnt="0"/>
      <dgm:spPr/>
    </dgm:pt>
    <dgm:pt modelId="{EBC524FC-BD4C-46E6-8544-E31346DA793E}" type="pres">
      <dgm:prSet presAssocID="{3F1F1E19-78CA-455A-9D82-F8CDAA8AA924}" presName="accentRepeatNode" presStyleLbl="solidFgAcc1" presStyleIdx="3" presStyleCnt="5"/>
      <dgm:spPr/>
    </dgm:pt>
    <dgm:pt modelId="{BD7CA3E6-F8AA-40C3-A709-1F20AC5E7A2B}" type="pres">
      <dgm:prSet presAssocID="{00F0E1ED-3202-4E05-BBA7-324FCE3BE150}" presName="text_5" presStyleLbl="node1" presStyleIdx="4" presStyleCnt="5">
        <dgm:presLayoutVars>
          <dgm:bulletEnabled val="1"/>
        </dgm:presLayoutVars>
      </dgm:prSet>
      <dgm:spPr/>
    </dgm:pt>
    <dgm:pt modelId="{553BDAF8-30BB-426F-9717-425FCBEFB43F}" type="pres">
      <dgm:prSet presAssocID="{00F0E1ED-3202-4E05-BBA7-324FCE3BE150}" presName="accent_5" presStyleCnt="0"/>
      <dgm:spPr/>
    </dgm:pt>
    <dgm:pt modelId="{4A7B3E08-8108-4D36-9B36-B3B9404D3B17}" type="pres">
      <dgm:prSet presAssocID="{00F0E1ED-3202-4E05-BBA7-324FCE3BE150}" presName="accentRepeatNode" presStyleLbl="solidFgAcc1" presStyleIdx="4" presStyleCnt="5"/>
      <dgm:spPr/>
    </dgm:pt>
  </dgm:ptLst>
  <dgm:cxnLst>
    <dgm:cxn modelId="{1BB30D13-BCFF-450F-A0BA-987412BBC6EA}" type="presOf" srcId="{00F0E1ED-3202-4E05-BBA7-324FCE3BE150}" destId="{BD7CA3E6-F8AA-40C3-A709-1F20AC5E7A2B}" srcOrd="0" destOrd="0" presId="urn:microsoft.com/office/officeart/2008/layout/VerticalCurvedList"/>
    <dgm:cxn modelId="{85EC2B13-27A2-4921-A6F5-E1D01B097888}" type="presOf" srcId="{973F5B84-99C8-4DB9-9CAB-EFF181679284}" destId="{B08E8321-BC5E-4C5D-BFE6-59A2E12211B7}" srcOrd="0" destOrd="0" presId="urn:microsoft.com/office/officeart/2008/layout/VerticalCurvedList"/>
    <dgm:cxn modelId="{E83F5A26-205D-492E-8912-59CC1172EF1D}" type="presOf" srcId="{D38C5D05-E5B0-4DDD-944B-10F4231C7A75}" destId="{351B6C64-A086-4029-977A-5757986DD15F}" srcOrd="0" destOrd="0" presId="urn:microsoft.com/office/officeart/2008/layout/VerticalCurvedList"/>
    <dgm:cxn modelId="{FD9F023A-CB91-4DDC-87EE-591C2C4C7AD3}" type="presOf" srcId="{3F1F1E19-78CA-455A-9D82-F8CDAA8AA924}" destId="{13D1DCDA-0B4F-49F9-99C8-F7D3973AC474}" srcOrd="0" destOrd="0" presId="urn:microsoft.com/office/officeart/2008/layout/VerticalCurvedList"/>
    <dgm:cxn modelId="{BDDB3540-CF6B-43E4-8546-9E8124952C84}" srcId="{588274BB-8E88-4273-992A-00434FCBFB8D}" destId="{9C325A91-D529-4857-A04F-6B36562D88E6}" srcOrd="1" destOrd="0" parTransId="{5E6DB28F-BC2C-4657-BA07-2AD8B69F38CB}" sibTransId="{4DEA96E1-D074-4DF2-972A-A5C7D34A6329}"/>
    <dgm:cxn modelId="{77E39046-AC56-4214-B90C-0B40AD6BF33F}" type="presOf" srcId="{9C325A91-D529-4857-A04F-6B36562D88E6}" destId="{615289F4-1928-492E-9532-1B222D5DA15C}" srcOrd="0" destOrd="0" presId="urn:microsoft.com/office/officeart/2008/layout/VerticalCurvedList"/>
    <dgm:cxn modelId="{59C3174C-7931-444F-A2E2-22ABBDA889C9}" srcId="{588274BB-8E88-4273-992A-00434FCBFB8D}" destId="{00F0E1ED-3202-4E05-BBA7-324FCE3BE150}" srcOrd="4" destOrd="0" parTransId="{82D10A51-1D8E-45C4-877F-437C1D220E49}" sibTransId="{BC975304-5241-4E6D-A9C2-78E0D81E847F}"/>
    <dgm:cxn modelId="{B61DAD7C-68E8-4A22-A374-FC9577452C73}" srcId="{588274BB-8E88-4273-992A-00434FCBFB8D}" destId="{973F5B84-99C8-4DB9-9CAB-EFF181679284}" srcOrd="0" destOrd="0" parTransId="{B650CFF2-DEC5-4230-8518-D939748F978B}" sibTransId="{D38C5D05-E5B0-4DDD-944B-10F4231C7A75}"/>
    <dgm:cxn modelId="{1168018E-C20C-439F-8652-EDD916970B3A}" type="presOf" srcId="{9DACA643-84DE-41E2-831B-0212E0C13B90}" destId="{62548EDA-9A5E-401B-A3D6-7E983BB17243}" srcOrd="0" destOrd="0" presId="urn:microsoft.com/office/officeart/2008/layout/VerticalCurvedList"/>
    <dgm:cxn modelId="{D7D061AC-95A5-4166-8AEC-B5E14F85ECD6}" srcId="{588274BB-8E88-4273-992A-00434FCBFB8D}" destId="{3F1F1E19-78CA-455A-9D82-F8CDAA8AA924}" srcOrd="3" destOrd="0" parTransId="{42CD6348-5E32-48F1-BC68-FEBE44A716FC}" sibTransId="{8EA7A831-30B7-4925-8B5A-2B7622B954D0}"/>
    <dgm:cxn modelId="{A2CE46CC-2070-4ECC-BAD9-82C362CCD044}" type="presOf" srcId="{588274BB-8E88-4273-992A-00434FCBFB8D}" destId="{29F3BDEC-B41C-4CF8-913E-5B8EEB372761}" srcOrd="0" destOrd="0" presId="urn:microsoft.com/office/officeart/2008/layout/VerticalCurvedList"/>
    <dgm:cxn modelId="{C514ABF6-433F-48EB-9B86-3DAE985D69DC}" srcId="{588274BB-8E88-4273-992A-00434FCBFB8D}" destId="{9DACA643-84DE-41E2-831B-0212E0C13B90}" srcOrd="2" destOrd="0" parTransId="{0D98E785-85EF-4488-950B-DC0E7BD5C874}" sibTransId="{3033842E-375D-4217-80E7-1B367E66CBC7}"/>
    <dgm:cxn modelId="{0A853C72-C1F0-4FB5-B079-4A056126C273}" type="presParOf" srcId="{29F3BDEC-B41C-4CF8-913E-5B8EEB372761}" destId="{9D3EEF69-A372-4E8F-B114-35A0C29EA74D}" srcOrd="0" destOrd="0" presId="urn:microsoft.com/office/officeart/2008/layout/VerticalCurvedList"/>
    <dgm:cxn modelId="{CD98DF2A-A709-418A-8D1B-4131B8FC8D8A}" type="presParOf" srcId="{9D3EEF69-A372-4E8F-B114-35A0C29EA74D}" destId="{D163A882-E77E-4ED5-BAB1-92AE1D5A0AFC}" srcOrd="0" destOrd="0" presId="urn:microsoft.com/office/officeart/2008/layout/VerticalCurvedList"/>
    <dgm:cxn modelId="{5E34B34F-3336-4E55-A9DD-033AC8C0BCCA}" type="presParOf" srcId="{D163A882-E77E-4ED5-BAB1-92AE1D5A0AFC}" destId="{A4FF398C-B3B7-40A0-BE8D-966EEFAC62CC}" srcOrd="0" destOrd="0" presId="urn:microsoft.com/office/officeart/2008/layout/VerticalCurvedList"/>
    <dgm:cxn modelId="{F9E5828C-3EB1-430C-B063-E6F77CC840AE}" type="presParOf" srcId="{D163A882-E77E-4ED5-BAB1-92AE1D5A0AFC}" destId="{351B6C64-A086-4029-977A-5757986DD15F}" srcOrd="1" destOrd="0" presId="urn:microsoft.com/office/officeart/2008/layout/VerticalCurvedList"/>
    <dgm:cxn modelId="{34702A11-99A6-4608-9D11-5FF82B40120F}" type="presParOf" srcId="{D163A882-E77E-4ED5-BAB1-92AE1D5A0AFC}" destId="{B0D7EF5A-72FD-4BE3-AD94-92D30EDE3E91}" srcOrd="2" destOrd="0" presId="urn:microsoft.com/office/officeart/2008/layout/VerticalCurvedList"/>
    <dgm:cxn modelId="{8B37C560-3B72-4493-A3EB-36D82F9E5F52}" type="presParOf" srcId="{D163A882-E77E-4ED5-BAB1-92AE1D5A0AFC}" destId="{0655AC2A-9260-48A1-91BB-34120FF13DC5}" srcOrd="3" destOrd="0" presId="urn:microsoft.com/office/officeart/2008/layout/VerticalCurvedList"/>
    <dgm:cxn modelId="{EB44444F-B2C9-48A0-AB9D-35FC25D9781E}" type="presParOf" srcId="{9D3EEF69-A372-4E8F-B114-35A0C29EA74D}" destId="{B08E8321-BC5E-4C5D-BFE6-59A2E12211B7}" srcOrd="1" destOrd="0" presId="urn:microsoft.com/office/officeart/2008/layout/VerticalCurvedList"/>
    <dgm:cxn modelId="{9A2F01DA-6BCD-4C84-83F2-9A8C0FE0A455}" type="presParOf" srcId="{9D3EEF69-A372-4E8F-B114-35A0C29EA74D}" destId="{FADDDDEA-7D51-44FD-AB0F-95A10066ED6A}" srcOrd="2" destOrd="0" presId="urn:microsoft.com/office/officeart/2008/layout/VerticalCurvedList"/>
    <dgm:cxn modelId="{08114085-7FAB-433C-966A-5FF9357611A9}" type="presParOf" srcId="{FADDDDEA-7D51-44FD-AB0F-95A10066ED6A}" destId="{71D57B03-0914-4201-9DDB-9FDD12908A35}" srcOrd="0" destOrd="0" presId="urn:microsoft.com/office/officeart/2008/layout/VerticalCurvedList"/>
    <dgm:cxn modelId="{C2C0A1C5-CF79-4096-BCD0-5CDDFC655217}" type="presParOf" srcId="{9D3EEF69-A372-4E8F-B114-35A0C29EA74D}" destId="{615289F4-1928-492E-9532-1B222D5DA15C}" srcOrd="3" destOrd="0" presId="urn:microsoft.com/office/officeart/2008/layout/VerticalCurvedList"/>
    <dgm:cxn modelId="{AB63A4B2-06CF-41EE-9F0C-CE8950F50546}" type="presParOf" srcId="{9D3EEF69-A372-4E8F-B114-35A0C29EA74D}" destId="{6550B6A8-828B-4406-867C-3FEAA23A091A}" srcOrd="4" destOrd="0" presId="urn:microsoft.com/office/officeart/2008/layout/VerticalCurvedList"/>
    <dgm:cxn modelId="{31FE821E-4EE2-4C5F-98D7-7A02EF9AF4BF}" type="presParOf" srcId="{6550B6A8-828B-4406-867C-3FEAA23A091A}" destId="{A078CC39-88B1-44CA-BDC0-2E6C1A3EA171}" srcOrd="0" destOrd="0" presId="urn:microsoft.com/office/officeart/2008/layout/VerticalCurvedList"/>
    <dgm:cxn modelId="{88592C11-DE82-45E5-B424-20E6EC097716}" type="presParOf" srcId="{9D3EEF69-A372-4E8F-B114-35A0C29EA74D}" destId="{62548EDA-9A5E-401B-A3D6-7E983BB17243}" srcOrd="5" destOrd="0" presId="urn:microsoft.com/office/officeart/2008/layout/VerticalCurvedList"/>
    <dgm:cxn modelId="{89E80C9F-0896-4B75-B275-5BAD075DAC0B}" type="presParOf" srcId="{9D3EEF69-A372-4E8F-B114-35A0C29EA74D}" destId="{9B8B938E-0B5A-45C9-83D5-0521C724F889}" srcOrd="6" destOrd="0" presId="urn:microsoft.com/office/officeart/2008/layout/VerticalCurvedList"/>
    <dgm:cxn modelId="{C854B693-4663-4A73-A6CA-6DAD350468FF}" type="presParOf" srcId="{9B8B938E-0B5A-45C9-83D5-0521C724F889}" destId="{BC1C0FC7-A93D-4CF0-AD03-DEAB9C992F7C}" srcOrd="0" destOrd="0" presId="urn:microsoft.com/office/officeart/2008/layout/VerticalCurvedList"/>
    <dgm:cxn modelId="{654ED7FE-4461-4DD7-9233-D2F166D83448}" type="presParOf" srcId="{9D3EEF69-A372-4E8F-B114-35A0C29EA74D}" destId="{13D1DCDA-0B4F-49F9-99C8-F7D3973AC474}" srcOrd="7" destOrd="0" presId="urn:microsoft.com/office/officeart/2008/layout/VerticalCurvedList"/>
    <dgm:cxn modelId="{D428872E-FF65-4A80-91B2-ABB92C7DF589}" type="presParOf" srcId="{9D3EEF69-A372-4E8F-B114-35A0C29EA74D}" destId="{84833836-77D7-473D-AF13-509D41F7107B}" srcOrd="8" destOrd="0" presId="urn:microsoft.com/office/officeart/2008/layout/VerticalCurvedList"/>
    <dgm:cxn modelId="{BA4BD75E-A582-4F2A-82E8-81B7C9286F56}" type="presParOf" srcId="{84833836-77D7-473D-AF13-509D41F7107B}" destId="{EBC524FC-BD4C-46E6-8544-E31346DA793E}" srcOrd="0" destOrd="0" presId="urn:microsoft.com/office/officeart/2008/layout/VerticalCurvedList"/>
    <dgm:cxn modelId="{8F31638D-B9D6-4498-BE38-FC061EE23372}" type="presParOf" srcId="{9D3EEF69-A372-4E8F-B114-35A0C29EA74D}" destId="{BD7CA3E6-F8AA-40C3-A709-1F20AC5E7A2B}" srcOrd="9" destOrd="0" presId="urn:microsoft.com/office/officeart/2008/layout/VerticalCurvedList"/>
    <dgm:cxn modelId="{DED3D6E5-683D-450C-848A-C2D741A4CA03}" type="presParOf" srcId="{9D3EEF69-A372-4E8F-B114-35A0C29EA74D}" destId="{553BDAF8-30BB-426F-9717-425FCBEFB43F}" srcOrd="10" destOrd="0" presId="urn:microsoft.com/office/officeart/2008/layout/VerticalCurvedList"/>
    <dgm:cxn modelId="{5B063A58-EBC6-4B49-9493-5EE52ACF8EBF}" type="presParOf" srcId="{553BDAF8-30BB-426F-9717-425FCBEFB43F}" destId="{4A7B3E08-8108-4D36-9B36-B3B9404D3B17}"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274BB-8E88-4273-992A-00434FCBFB8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973F5B84-99C8-4DB9-9CAB-EFF181679284}">
      <dgm:prSet phldrT="[Text]"/>
      <dgm:spPr>
        <a:solidFill>
          <a:srgbClr val="1BB2BB"/>
        </a:solidFill>
      </dgm:spPr>
      <dgm:t>
        <a:bodyPr/>
        <a:lstStyle/>
        <a:p>
          <a:pPr>
            <a:buFont typeface="Arial" panose="020B0604020202020204" pitchFamily="34" charset="0"/>
            <a:buChar char="•"/>
          </a:pPr>
          <a:r>
            <a:rPr lang="en-GB" dirty="0">
              <a:solidFill>
                <a:schemeClr val="tx1"/>
              </a:solidFill>
            </a:rPr>
            <a:t>Implementing Medical Workforce Plan</a:t>
          </a:r>
        </a:p>
      </dgm:t>
    </dgm:pt>
    <dgm:pt modelId="{B650CFF2-DEC5-4230-8518-D939748F978B}" type="parTrans" cxnId="{B61DAD7C-68E8-4A22-A374-FC9577452C73}">
      <dgm:prSet/>
      <dgm:spPr/>
      <dgm:t>
        <a:bodyPr/>
        <a:lstStyle/>
        <a:p>
          <a:endParaRPr lang="en-GB">
            <a:solidFill>
              <a:schemeClr val="tx1"/>
            </a:solidFill>
          </a:endParaRPr>
        </a:p>
      </dgm:t>
    </dgm:pt>
    <dgm:pt modelId="{D38C5D05-E5B0-4DDD-944B-10F4231C7A75}" type="sibTrans" cxnId="{B61DAD7C-68E8-4A22-A374-FC9577452C73}">
      <dgm:prSet/>
      <dgm:spPr/>
      <dgm:t>
        <a:bodyPr/>
        <a:lstStyle/>
        <a:p>
          <a:endParaRPr lang="en-GB">
            <a:solidFill>
              <a:schemeClr val="tx1"/>
            </a:solidFill>
          </a:endParaRPr>
        </a:p>
      </dgm:t>
    </dgm:pt>
    <dgm:pt modelId="{8E950DC0-B6E5-4228-BE05-02CFC4FE3B34}">
      <dgm:prSet/>
      <dgm:spPr>
        <a:solidFill>
          <a:srgbClr val="F57EB6"/>
        </a:solidFill>
      </dgm:spPr>
      <dgm:t>
        <a:bodyPr/>
        <a:lstStyle/>
        <a:p>
          <a:pPr>
            <a:buFont typeface="Arial" panose="020B0604020202020204" pitchFamily="34" charset="0"/>
            <a:buChar char="•"/>
          </a:pPr>
          <a:r>
            <a:rPr lang="en-GB" dirty="0">
              <a:solidFill>
                <a:schemeClr val="tx1"/>
              </a:solidFill>
            </a:rPr>
            <a:t>12 New consultant appointments in year</a:t>
          </a:r>
        </a:p>
      </dgm:t>
    </dgm:pt>
    <dgm:pt modelId="{AF0918A2-EA07-4885-9C83-9B43D360EAD4}" type="parTrans" cxnId="{BED60E19-6C3F-44AE-89A2-BA7DADB43260}">
      <dgm:prSet/>
      <dgm:spPr/>
      <dgm:t>
        <a:bodyPr/>
        <a:lstStyle/>
        <a:p>
          <a:endParaRPr lang="en-GB">
            <a:solidFill>
              <a:schemeClr val="tx1"/>
            </a:solidFill>
          </a:endParaRPr>
        </a:p>
      </dgm:t>
    </dgm:pt>
    <dgm:pt modelId="{0DE5CD5F-7C42-45B0-AF0E-FCF60C4F6BD3}" type="sibTrans" cxnId="{BED60E19-6C3F-44AE-89A2-BA7DADB43260}">
      <dgm:prSet/>
      <dgm:spPr/>
      <dgm:t>
        <a:bodyPr/>
        <a:lstStyle/>
        <a:p>
          <a:endParaRPr lang="en-GB">
            <a:solidFill>
              <a:schemeClr val="tx1"/>
            </a:solidFill>
          </a:endParaRPr>
        </a:p>
      </dgm:t>
    </dgm:pt>
    <dgm:pt modelId="{BECE6119-6BB7-4E3F-81F2-FBCE236B02C3}">
      <dgm:prSet/>
      <dgm:spPr>
        <a:solidFill>
          <a:srgbClr val="8BC443"/>
        </a:solidFill>
      </dgm:spPr>
      <dgm:t>
        <a:bodyPr/>
        <a:lstStyle/>
        <a:p>
          <a:pPr>
            <a:buFont typeface="Arial" panose="020B0604020202020204" pitchFamily="34" charset="0"/>
            <a:buChar char="•"/>
          </a:pPr>
          <a:r>
            <a:rPr lang="en-GB" dirty="0">
              <a:solidFill>
                <a:schemeClr val="tx1"/>
              </a:solidFill>
            </a:rPr>
            <a:t>Investment in Medical Staffing business cases</a:t>
          </a:r>
        </a:p>
      </dgm:t>
    </dgm:pt>
    <dgm:pt modelId="{0183B9FF-EC74-488C-97C9-43A04045A171}" type="parTrans" cxnId="{B9B6EC9C-E399-4AFD-889C-18D5D76B0D9F}">
      <dgm:prSet/>
      <dgm:spPr/>
      <dgm:t>
        <a:bodyPr/>
        <a:lstStyle/>
        <a:p>
          <a:endParaRPr lang="en-GB">
            <a:solidFill>
              <a:schemeClr val="tx1"/>
            </a:solidFill>
          </a:endParaRPr>
        </a:p>
      </dgm:t>
    </dgm:pt>
    <dgm:pt modelId="{C150105C-F9A6-4363-B32B-5E149CAE6C60}" type="sibTrans" cxnId="{B9B6EC9C-E399-4AFD-889C-18D5D76B0D9F}">
      <dgm:prSet/>
      <dgm:spPr/>
      <dgm:t>
        <a:bodyPr/>
        <a:lstStyle/>
        <a:p>
          <a:endParaRPr lang="en-GB">
            <a:solidFill>
              <a:schemeClr val="tx1"/>
            </a:solidFill>
          </a:endParaRPr>
        </a:p>
      </dgm:t>
    </dgm:pt>
    <dgm:pt modelId="{54351695-A5B2-4D71-85D2-FE2370BD40C5}">
      <dgm:prSet/>
      <dgm:spPr>
        <a:solidFill>
          <a:srgbClr val="ED6F57"/>
        </a:solidFill>
      </dgm:spPr>
      <dgm:t>
        <a:bodyPr/>
        <a:lstStyle/>
        <a:p>
          <a:pPr>
            <a:buFont typeface="Arial" panose="020B0604020202020204" pitchFamily="34" charset="0"/>
            <a:buChar char="•"/>
          </a:pPr>
          <a:r>
            <a:rPr lang="en-GB">
              <a:solidFill>
                <a:schemeClr val="tx1"/>
              </a:solidFill>
            </a:rPr>
            <a:t>NEW study leave policy</a:t>
          </a:r>
          <a:endParaRPr lang="en-GB" dirty="0">
            <a:solidFill>
              <a:schemeClr val="tx1"/>
            </a:solidFill>
          </a:endParaRPr>
        </a:p>
      </dgm:t>
    </dgm:pt>
    <dgm:pt modelId="{279875D5-DB82-446D-B0E2-086FBAD2019A}" type="parTrans" cxnId="{719D87CB-95C1-4F84-8D05-A472D5C31649}">
      <dgm:prSet/>
      <dgm:spPr/>
      <dgm:t>
        <a:bodyPr/>
        <a:lstStyle/>
        <a:p>
          <a:endParaRPr lang="en-GB">
            <a:solidFill>
              <a:schemeClr val="tx1"/>
            </a:solidFill>
          </a:endParaRPr>
        </a:p>
      </dgm:t>
    </dgm:pt>
    <dgm:pt modelId="{0AE43D48-44DE-4D53-9D83-DE94357C0942}" type="sibTrans" cxnId="{719D87CB-95C1-4F84-8D05-A472D5C31649}">
      <dgm:prSet/>
      <dgm:spPr/>
      <dgm:t>
        <a:bodyPr/>
        <a:lstStyle/>
        <a:p>
          <a:endParaRPr lang="en-GB">
            <a:solidFill>
              <a:schemeClr val="tx1"/>
            </a:solidFill>
          </a:endParaRPr>
        </a:p>
      </dgm:t>
    </dgm:pt>
    <dgm:pt modelId="{B3714CBF-6BFA-431D-BBF7-BB4B53CA87B5}">
      <dgm:prSet/>
      <dgm:spPr>
        <a:solidFill>
          <a:srgbClr val="AF1685"/>
        </a:solidFill>
      </dgm:spPr>
      <dgm:t>
        <a:bodyPr/>
        <a:lstStyle/>
        <a:p>
          <a:pPr>
            <a:buFont typeface="Arial" panose="020B0604020202020204" pitchFamily="34" charset="0"/>
            <a:buChar char="•"/>
          </a:pPr>
          <a:r>
            <a:rPr lang="en-GB" dirty="0">
              <a:solidFill>
                <a:schemeClr val="tx1"/>
              </a:solidFill>
            </a:rPr>
            <a:t>NEW online appraisal and annual leave systems</a:t>
          </a:r>
        </a:p>
      </dgm:t>
    </dgm:pt>
    <dgm:pt modelId="{AEACD434-B58A-4E12-8D27-FDCDF8F93889}" type="parTrans" cxnId="{8E26BDFA-DE96-4C0C-8338-E0F9BC923928}">
      <dgm:prSet/>
      <dgm:spPr/>
      <dgm:t>
        <a:bodyPr/>
        <a:lstStyle/>
        <a:p>
          <a:endParaRPr lang="en-GB">
            <a:solidFill>
              <a:schemeClr val="tx1"/>
            </a:solidFill>
          </a:endParaRPr>
        </a:p>
      </dgm:t>
    </dgm:pt>
    <dgm:pt modelId="{0F4EC54A-A680-4DFC-9ABE-98F8FFF401FA}" type="sibTrans" cxnId="{8E26BDFA-DE96-4C0C-8338-E0F9BC923928}">
      <dgm:prSet/>
      <dgm:spPr/>
      <dgm:t>
        <a:bodyPr/>
        <a:lstStyle/>
        <a:p>
          <a:endParaRPr lang="en-GB">
            <a:solidFill>
              <a:schemeClr val="tx1"/>
            </a:solidFill>
          </a:endParaRPr>
        </a:p>
      </dgm:t>
    </dgm:pt>
    <dgm:pt modelId="{29F3BDEC-B41C-4CF8-913E-5B8EEB372761}" type="pres">
      <dgm:prSet presAssocID="{588274BB-8E88-4273-992A-00434FCBFB8D}" presName="Name0" presStyleCnt="0">
        <dgm:presLayoutVars>
          <dgm:chMax val="7"/>
          <dgm:chPref val="7"/>
          <dgm:dir/>
        </dgm:presLayoutVars>
      </dgm:prSet>
      <dgm:spPr/>
    </dgm:pt>
    <dgm:pt modelId="{9D3EEF69-A372-4E8F-B114-35A0C29EA74D}" type="pres">
      <dgm:prSet presAssocID="{588274BB-8E88-4273-992A-00434FCBFB8D}" presName="Name1" presStyleCnt="0"/>
      <dgm:spPr/>
    </dgm:pt>
    <dgm:pt modelId="{D163A882-E77E-4ED5-BAB1-92AE1D5A0AFC}" type="pres">
      <dgm:prSet presAssocID="{588274BB-8E88-4273-992A-00434FCBFB8D}" presName="cycle" presStyleCnt="0"/>
      <dgm:spPr/>
    </dgm:pt>
    <dgm:pt modelId="{A4FF398C-B3B7-40A0-BE8D-966EEFAC62CC}" type="pres">
      <dgm:prSet presAssocID="{588274BB-8E88-4273-992A-00434FCBFB8D}" presName="srcNode" presStyleLbl="node1" presStyleIdx="0" presStyleCnt="5"/>
      <dgm:spPr/>
    </dgm:pt>
    <dgm:pt modelId="{351B6C64-A086-4029-977A-5757986DD15F}" type="pres">
      <dgm:prSet presAssocID="{588274BB-8E88-4273-992A-00434FCBFB8D}" presName="conn" presStyleLbl="parChTrans1D2" presStyleIdx="0" presStyleCnt="1"/>
      <dgm:spPr/>
    </dgm:pt>
    <dgm:pt modelId="{B0D7EF5A-72FD-4BE3-AD94-92D30EDE3E91}" type="pres">
      <dgm:prSet presAssocID="{588274BB-8E88-4273-992A-00434FCBFB8D}" presName="extraNode" presStyleLbl="node1" presStyleIdx="0" presStyleCnt="5"/>
      <dgm:spPr/>
    </dgm:pt>
    <dgm:pt modelId="{0655AC2A-9260-48A1-91BB-34120FF13DC5}" type="pres">
      <dgm:prSet presAssocID="{588274BB-8E88-4273-992A-00434FCBFB8D}" presName="dstNode" presStyleLbl="node1" presStyleIdx="0" presStyleCnt="5"/>
      <dgm:spPr/>
    </dgm:pt>
    <dgm:pt modelId="{B08E8321-BC5E-4C5D-BFE6-59A2E12211B7}" type="pres">
      <dgm:prSet presAssocID="{973F5B84-99C8-4DB9-9CAB-EFF181679284}" presName="text_1" presStyleLbl="node1" presStyleIdx="0" presStyleCnt="5">
        <dgm:presLayoutVars>
          <dgm:bulletEnabled val="1"/>
        </dgm:presLayoutVars>
      </dgm:prSet>
      <dgm:spPr/>
    </dgm:pt>
    <dgm:pt modelId="{FADDDDEA-7D51-44FD-AB0F-95A10066ED6A}" type="pres">
      <dgm:prSet presAssocID="{973F5B84-99C8-4DB9-9CAB-EFF181679284}" presName="accent_1" presStyleCnt="0"/>
      <dgm:spPr/>
    </dgm:pt>
    <dgm:pt modelId="{71D57B03-0914-4201-9DDB-9FDD12908A35}" type="pres">
      <dgm:prSet presAssocID="{973F5B84-99C8-4DB9-9CAB-EFF181679284}" presName="accentRepeatNode" presStyleLbl="solidFgAcc1" presStyleIdx="0" presStyleCnt="5"/>
      <dgm:spPr/>
    </dgm:pt>
    <dgm:pt modelId="{63655268-09DB-4582-878B-E9E7223B90AC}" type="pres">
      <dgm:prSet presAssocID="{8E950DC0-B6E5-4228-BE05-02CFC4FE3B34}" presName="text_2" presStyleLbl="node1" presStyleIdx="1" presStyleCnt="5">
        <dgm:presLayoutVars>
          <dgm:bulletEnabled val="1"/>
        </dgm:presLayoutVars>
      </dgm:prSet>
      <dgm:spPr/>
    </dgm:pt>
    <dgm:pt modelId="{BBBA8343-FA01-496A-9367-B36BE78F5C05}" type="pres">
      <dgm:prSet presAssocID="{8E950DC0-B6E5-4228-BE05-02CFC4FE3B34}" presName="accent_2" presStyleCnt="0"/>
      <dgm:spPr/>
    </dgm:pt>
    <dgm:pt modelId="{9284AC8B-76A9-4133-ABAE-F1EAB3BC9C14}" type="pres">
      <dgm:prSet presAssocID="{8E950DC0-B6E5-4228-BE05-02CFC4FE3B34}" presName="accentRepeatNode" presStyleLbl="solidFgAcc1" presStyleIdx="1" presStyleCnt="5"/>
      <dgm:spPr/>
    </dgm:pt>
    <dgm:pt modelId="{B3C91EB9-FB7F-4101-BC05-30EC06D1F91B}" type="pres">
      <dgm:prSet presAssocID="{BECE6119-6BB7-4E3F-81F2-FBCE236B02C3}" presName="text_3" presStyleLbl="node1" presStyleIdx="2" presStyleCnt="5">
        <dgm:presLayoutVars>
          <dgm:bulletEnabled val="1"/>
        </dgm:presLayoutVars>
      </dgm:prSet>
      <dgm:spPr/>
    </dgm:pt>
    <dgm:pt modelId="{C57311EB-0E81-432B-A8A2-03344DD972E9}" type="pres">
      <dgm:prSet presAssocID="{BECE6119-6BB7-4E3F-81F2-FBCE236B02C3}" presName="accent_3" presStyleCnt="0"/>
      <dgm:spPr/>
    </dgm:pt>
    <dgm:pt modelId="{E52005AC-7DAB-4615-9C99-B5337C476E87}" type="pres">
      <dgm:prSet presAssocID="{BECE6119-6BB7-4E3F-81F2-FBCE236B02C3}" presName="accentRepeatNode" presStyleLbl="solidFgAcc1" presStyleIdx="2" presStyleCnt="5"/>
      <dgm:spPr/>
    </dgm:pt>
    <dgm:pt modelId="{66EAADF7-C542-49EE-BF54-391ADA310956}" type="pres">
      <dgm:prSet presAssocID="{54351695-A5B2-4D71-85D2-FE2370BD40C5}" presName="text_4" presStyleLbl="node1" presStyleIdx="3" presStyleCnt="5">
        <dgm:presLayoutVars>
          <dgm:bulletEnabled val="1"/>
        </dgm:presLayoutVars>
      </dgm:prSet>
      <dgm:spPr/>
    </dgm:pt>
    <dgm:pt modelId="{0CF9B8FD-EF08-47AE-9FD2-CB90170341AA}" type="pres">
      <dgm:prSet presAssocID="{54351695-A5B2-4D71-85D2-FE2370BD40C5}" presName="accent_4" presStyleCnt="0"/>
      <dgm:spPr/>
    </dgm:pt>
    <dgm:pt modelId="{1AD24558-7406-486F-9819-38979A337092}" type="pres">
      <dgm:prSet presAssocID="{54351695-A5B2-4D71-85D2-FE2370BD40C5}" presName="accentRepeatNode" presStyleLbl="solidFgAcc1" presStyleIdx="3" presStyleCnt="5"/>
      <dgm:spPr/>
    </dgm:pt>
    <dgm:pt modelId="{6E18F94E-8A8D-445C-9C51-D92919305EB2}" type="pres">
      <dgm:prSet presAssocID="{B3714CBF-6BFA-431D-BBF7-BB4B53CA87B5}" presName="text_5" presStyleLbl="node1" presStyleIdx="4" presStyleCnt="5">
        <dgm:presLayoutVars>
          <dgm:bulletEnabled val="1"/>
        </dgm:presLayoutVars>
      </dgm:prSet>
      <dgm:spPr/>
    </dgm:pt>
    <dgm:pt modelId="{D46E2E5B-C70E-44D7-B7C8-5E53BD37DD4B}" type="pres">
      <dgm:prSet presAssocID="{B3714CBF-6BFA-431D-BBF7-BB4B53CA87B5}" presName="accent_5" presStyleCnt="0"/>
      <dgm:spPr/>
    </dgm:pt>
    <dgm:pt modelId="{7D182DA9-6B3E-456B-B15B-245E325EBC89}" type="pres">
      <dgm:prSet presAssocID="{B3714CBF-6BFA-431D-BBF7-BB4B53CA87B5}" presName="accentRepeatNode" presStyleLbl="solidFgAcc1" presStyleIdx="4" presStyleCnt="5"/>
      <dgm:spPr/>
    </dgm:pt>
  </dgm:ptLst>
  <dgm:cxnLst>
    <dgm:cxn modelId="{E7774A11-88FF-4413-8D0A-EDC3032C8764}" type="presOf" srcId="{B3714CBF-6BFA-431D-BBF7-BB4B53CA87B5}" destId="{6E18F94E-8A8D-445C-9C51-D92919305EB2}" srcOrd="0" destOrd="0" presId="urn:microsoft.com/office/officeart/2008/layout/VerticalCurvedList"/>
    <dgm:cxn modelId="{85EC2B13-27A2-4921-A6F5-E1D01B097888}" type="presOf" srcId="{973F5B84-99C8-4DB9-9CAB-EFF181679284}" destId="{B08E8321-BC5E-4C5D-BFE6-59A2E12211B7}" srcOrd="0" destOrd="0" presId="urn:microsoft.com/office/officeart/2008/layout/VerticalCurvedList"/>
    <dgm:cxn modelId="{BED60E19-6C3F-44AE-89A2-BA7DADB43260}" srcId="{588274BB-8E88-4273-992A-00434FCBFB8D}" destId="{8E950DC0-B6E5-4228-BE05-02CFC4FE3B34}" srcOrd="1" destOrd="0" parTransId="{AF0918A2-EA07-4885-9C83-9B43D360EAD4}" sibTransId="{0DE5CD5F-7C42-45B0-AF0E-FCF60C4F6BD3}"/>
    <dgm:cxn modelId="{E83F5A26-205D-492E-8912-59CC1172EF1D}" type="presOf" srcId="{D38C5D05-E5B0-4DDD-944B-10F4231C7A75}" destId="{351B6C64-A086-4029-977A-5757986DD15F}" srcOrd="0" destOrd="0" presId="urn:microsoft.com/office/officeart/2008/layout/VerticalCurvedList"/>
    <dgm:cxn modelId="{BB49F02E-CC5D-4D98-A163-C9425392D143}" type="presOf" srcId="{54351695-A5B2-4D71-85D2-FE2370BD40C5}" destId="{66EAADF7-C542-49EE-BF54-391ADA310956}" srcOrd="0" destOrd="0" presId="urn:microsoft.com/office/officeart/2008/layout/VerticalCurvedList"/>
    <dgm:cxn modelId="{B61DAD7C-68E8-4A22-A374-FC9577452C73}" srcId="{588274BB-8E88-4273-992A-00434FCBFB8D}" destId="{973F5B84-99C8-4DB9-9CAB-EFF181679284}" srcOrd="0" destOrd="0" parTransId="{B650CFF2-DEC5-4230-8518-D939748F978B}" sibTransId="{D38C5D05-E5B0-4DDD-944B-10F4231C7A75}"/>
    <dgm:cxn modelId="{B9B6EC9C-E399-4AFD-889C-18D5D76B0D9F}" srcId="{588274BB-8E88-4273-992A-00434FCBFB8D}" destId="{BECE6119-6BB7-4E3F-81F2-FBCE236B02C3}" srcOrd="2" destOrd="0" parTransId="{0183B9FF-EC74-488C-97C9-43A04045A171}" sibTransId="{C150105C-F9A6-4363-B32B-5E149CAE6C60}"/>
    <dgm:cxn modelId="{719D87CB-95C1-4F84-8D05-A472D5C31649}" srcId="{588274BB-8E88-4273-992A-00434FCBFB8D}" destId="{54351695-A5B2-4D71-85D2-FE2370BD40C5}" srcOrd="3" destOrd="0" parTransId="{279875D5-DB82-446D-B0E2-086FBAD2019A}" sibTransId="{0AE43D48-44DE-4D53-9D83-DE94357C0942}"/>
    <dgm:cxn modelId="{A2CE46CC-2070-4ECC-BAD9-82C362CCD044}" type="presOf" srcId="{588274BB-8E88-4273-992A-00434FCBFB8D}" destId="{29F3BDEC-B41C-4CF8-913E-5B8EEB372761}" srcOrd="0" destOrd="0" presId="urn:microsoft.com/office/officeart/2008/layout/VerticalCurvedList"/>
    <dgm:cxn modelId="{988FBECC-6575-49AA-884F-7B0D0EC5E0E4}" type="presOf" srcId="{8E950DC0-B6E5-4228-BE05-02CFC4FE3B34}" destId="{63655268-09DB-4582-878B-E9E7223B90AC}" srcOrd="0" destOrd="0" presId="urn:microsoft.com/office/officeart/2008/layout/VerticalCurvedList"/>
    <dgm:cxn modelId="{E22C94E7-B151-46AC-9361-2C22C6378109}" type="presOf" srcId="{BECE6119-6BB7-4E3F-81F2-FBCE236B02C3}" destId="{B3C91EB9-FB7F-4101-BC05-30EC06D1F91B}" srcOrd="0" destOrd="0" presId="urn:microsoft.com/office/officeart/2008/layout/VerticalCurvedList"/>
    <dgm:cxn modelId="{8E26BDFA-DE96-4C0C-8338-E0F9BC923928}" srcId="{588274BB-8E88-4273-992A-00434FCBFB8D}" destId="{B3714CBF-6BFA-431D-BBF7-BB4B53CA87B5}" srcOrd="4" destOrd="0" parTransId="{AEACD434-B58A-4E12-8D27-FDCDF8F93889}" sibTransId="{0F4EC54A-A680-4DFC-9ABE-98F8FFF401FA}"/>
    <dgm:cxn modelId="{0A853C72-C1F0-4FB5-B079-4A056126C273}" type="presParOf" srcId="{29F3BDEC-B41C-4CF8-913E-5B8EEB372761}" destId="{9D3EEF69-A372-4E8F-B114-35A0C29EA74D}" srcOrd="0" destOrd="0" presId="urn:microsoft.com/office/officeart/2008/layout/VerticalCurvedList"/>
    <dgm:cxn modelId="{CD98DF2A-A709-418A-8D1B-4131B8FC8D8A}" type="presParOf" srcId="{9D3EEF69-A372-4E8F-B114-35A0C29EA74D}" destId="{D163A882-E77E-4ED5-BAB1-92AE1D5A0AFC}" srcOrd="0" destOrd="0" presId="urn:microsoft.com/office/officeart/2008/layout/VerticalCurvedList"/>
    <dgm:cxn modelId="{5E34B34F-3336-4E55-A9DD-033AC8C0BCCA}" type="presParOf" srcId="{D163A882-E77E-4ED5-BAB1-92AE1D5A0AFC}" destId="{A4FF398C-B3B7-40A0-BE8D-966EEFAC62CC}" srcOrd="0" destOrd="0" presId="urn:microsoft.com/office/officeart/2008/layout/VerticalCurvedList"/>
    <dgm:cxn modelId="{F9E5828C-3EB1-430C-B063-E6F77CC840AE}" type="presParOf" srcId="{D163A882-E77E-4ED5-BAB1-92AE1D5A0AFC}" destId="{351B6C64-A086-4029-977A-5757986DD15F}" srcOrd="1" destOrd="0" presId="urn:microsoft.com/office/officeart/2008/layout/VerticalCurvedList"/>
    <dgm:cxn modelId="{34702A11-99A6-4608-9D11-5FF82B40120F}" type="presParOf" srcId="{D163A882-E77E-4ED5-BAB1-92AE1D5A0AFC}" destId="{B0D7EF5A-72FD-4BE3-AD94-92D30EDE3E91}" srcOrd="2" destOrd="0" presId="urn:microsoft.com/office/officeart/2008/layout/VerticalCurvedList"/>
    <dgm:cxn modelId="{8B37C560-3B72-4493-A3EB-36D82F9E5F52}" type="presParOf" srcId="{D163A882-E77E-4ED5-BAB1-92AE1D5A0AFC}" destId="{0655AC2A-9260-48A1-91BB-34120FF13DC5}" srcOrd="3" destOrd="0" presId="urn:microsoft.com/office/officeart/2008/layout/VerticalCurvedList"/>
    <dgm:cxn modelId="{EB44444F-B2C9-48A0-AB9D-35FC25D9781E}" type="presParOf" srcId="{9D3EEF69-A372-4E8F-B114-35A0C29EA74D}" destId="{B08E8321-BC5E-4C5D-BFE6-59A2E12211B7}" srcOrd="1" destOrd="0" presId="urn:microsoft.com/office/officeart/2008/layout/VerticalCurvedList"/>
    <dgm:cxn modelId="{9A2F01DA-6BCD-4C84-83F2-9A8C0FE0A455}" type="presParOf" srcId="{9D3EEF69-A372-4E8F-B114-35A0C29EA74D}" destId="{FADDDDEA-7D51-44FD-AB0F-95A10066ED6A}" srcOrd="2" destOrd="0" presId="urn:microsoft.com/office/officeart/2008/layout/VerticalCurvedList"/>
    <dgm:cxn modelId="{08114085-7FAB-433C-966A-5FF9357611A9}" type="presParOf" srcId="{FADDDDEA-7D51-44FD-AB0F-95A10066ED6A}" destId="{71D57B03-0914-4201-9DDB-9FDD12908A35}" srcOrd="0" destOrd="0" presId="urn:microsoft.com/office/officeart/2008/layout/VerticalCurvedList"/>
    <dgm:cxn modelId="{3670752E-95A8-4BD5-98BB-71FEBCFB4843}" type="presParOf" srcId="{9D3EEF69-A372-4E8F-B114-35A0C29EA74D}" destId="{63655268-09DB-4582-878B-E9E7223B90AC}" srcOrd="3" destOrd="0" presId="urn:microsoft.com/office/officeart/2008/layout/VerticalCurvedList"/>
    <dgm:cxn modelId="{D52DD8C7-4834-44A6-9C1B-84AFEB798F6B}" type="presParOf" srcId="{9D3EEF69-A372-4E8F-B114-35A0C29EA74D}" destId="{BBBA8343-FA01-496A-9367-B36BE78F5C05}" srcOrd="4" destOrd="0" presId="urn:microsoft.com/office/officeart/2008/layout/VerticalCurvedList"/>
    <dgm:cxn modelId="{9D4326AF-8DD5-4F9A-9922-9764208BB122}" type="presParOf" srcId="{BBBA8343-FA01-496A-9367-B36BE78F5C05}" destId="{9284AC8B-76A9-4133-ABAE-F1EAB3BC9C14}" srcOrd="0" destOrd="0" presId="urn:microsoft.com/office/officeart/2008/layout/VerticalCurvedList"/>
    <dgm:cxn modelId="{AB216F03-A194-4CF1-8CA5-65704976245F}" type="presParOf" srcId="{9D3EEF69-A372-4E8F-B114-35A0C29EA74D}" destId="{B3C91EB9-FB7F-4101-BC05-30EC06D1F91B}" srcOrd="5" destOrd="0" presId="urn:microsoft.com/office/officeart/2008/layout/VerticalCurvedList"/>
    <dgm:cxn modelId="{11AD35FB-7717-4B17-A47F-A7786D9D8DD1}" type="presParOf" srcId="{9D3EEF69-A372-4E8F-B114-35A0C29EA74D}" destId="{C57311EB-0E81-432B-A8A2-03344DD972E9}" srcOrd="6" destOrd="0" presId="urn:microsoft.com/office/officeart/2008/layout/VerticalCurvedList"/>
    <dgm:cxn modelId="{A65575A6-F110-40ED-B256-B992F5A1A9BB}" type="presParOf" srcId="{C57311EB-0E81-432B-A8A2-03344DD972E9}" destId="{E52005AC-7DAB-4615-9C99-B5337C476E87}" srcOrd="0" destOrd="0" presId="urn:microsoft.com/office/officeart/2008/layout/VerticalCurvedList"/>
    <dgm:cxn modelId="{B2B54834-4337-4690-988E-5D2BAA870089}" type="presParOf" srcId="{9D3EEF69-A372-4E8F-B114-35A0C29EA74D}" destId="{66EAADF7-C542-49EE-BF54-391ADA310956}" srcOrd="7" destOrd="0" presId="urn:microsoft.com/office/officeart/2008/layout/VerticalCurvedList"/>
    <dgm:cxn modelId="{AB5093EB-8857-4B7F-8FCE-8FE480F9EEF1}" type="presParOf" srcId="{9D3EEF69-A372-4E8F-B114-35A0C29EA74D}" destId="{0CF9B8FD-EF08-47AE-9FD2-CB90170341AA}" srcOrd="8" destOrd="0" presId="urn:microsoft.com/office/officeart/2008/layout/VerticalCurvedList"/>
    <dgm:cxn modelId="{74E959A8-2954-43BB-9510-0C8E22D0ED1F}" type="presParOf" srcId="{0CF9B8FD-EF08-47AE-9FD2-CB90170341AA}" destId="{1AD24558-7406-486F-9819-38979A337092}" srcOrd="0" destOrd="0" presId="urn:microsoft.com/office/officeart/2008/layout/VerticalCurvedList"/>
    <dgm:cxn modelId="{EBD05E77-3255-4CB7-A537-9F48F0FDC8B2}" type="presParOf" srcId="{9D3EEF69-A372-4E8F-B114-35A0C29EA74D}" destId="{6E18F94E-8A8D-445C-9C51-D92919305EB2}" srcOrd="9" destOrd="0" presId="urn:microsoft.com/office/officeart/2008/layout/VerticalCurvedList"/>
    <dgm:cxn modelId="{6C451938-627C-4EDF-B614-CEF624BF7A2E}" type="presParOf" srcId="{9D3EEF69-A372-4E8F-B114-35A0C29EA74D}" destId="{D46E2E5B-C70E-44D7-B7C8-5E53BD37DD4B}" srcOrd="10" destOrd="0" presId="urn:microsoft.com/office/officeart/2008/layout/VerticalCurvedList"/>
    <dgm:cxn modelId="{DB7EE8DD-E70A-4BFF-A2DC-E478A699B02C}" type="presParOf" srcId="{D46E2E5B-C70E-44D7-B7C8-5E53BD37DD4B}" destId="{7D182DA9-6B3E-456B-B15B-245E325EBC89}"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8274BB-8E88-4273-992A-00434FCBFB8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973F5B84-99C8-4DB9-9CAB-EFF181679284}">
      <dgm:prSet phldrT="[Text]"/>
      <dgm:spPr>
        <a:solidFill>
          <a:srgbClr val="1BB2BB"/>
        </a:solidFill>
      </dgm:spPr>
      <dgm:t>
        <a:bodyPr/>
        <a:lstStyle/>
        <a:p>
          <a:pPr>
            <a:buFont typeface="Arial" panose="020B0604020202020204" pitchFamily="34" charset="0"/>
            <a:buChar char="•"/>
          </a:pPr>
          <a:r>
            <a:rPr lang="en-GB" dirty="0">
              <a:solidFill>
                <a:schemeClr val="tx1"/>
              </a:solidFill>
            </a:rPr>
            <a:t>Same Day Emergency Care - £6.3m ED expansion </a:t>
          </a:r>
        </a:p>
      </dgm:t>
    </dgm:pt>
    <dgm:pt modelId="{B650CFF2-DEC5-4230-8518-D939748F978B}" type="parTrans" cxnId="{B61DAD7C-68E8-4A22-A374-FC9577452C73}">
      <dgm:prSet/>
      <dgm:spPr/>
      <dgm:t>
        <a:bodyPr/>
        <a:lstStyle/>
        <a:p>
          <a:endParaRPr lang="en-GB">
            <a:solidFill>
              <a:schemeClr val="tx1"/>
            </a:solidFill>
          </a:endParaRPr>
        </a:p>
      </dgm:t>
    </dgm:pt>
    <dgm:pt modelId="{D38C5D05-E5B0-4DDD-944B-10F4231C7A75}" type="sibTrans" cxnId="{B61DAD7C-68E8-4A22-A374-FC9577452C73}">
      <dgm:prSet/>
      <dgm:spPr/>
      <dgm:t>
        <a:bodyPr/>
        <a:lstStyle/>
        <a:p>
          <a:endParaRPr lang="en-GB">
            <a:solidFill>
              <a:schemeClr val="tx1"/>
            </a:solidFill>
          </a:endParaRPr>
        </a:p>
      </dgm:t>
    </dgm:pt>
    <dgm:pt modelId="{8E950DC0-B6E5-4228-BE05-02CFC4FE3B34}">
      <dgm:prSet/>
      <dgm:spPr>
        <a:solidFill>
          <a:srgbClr val="F57EB6"/>
        </a:solidFill>
      </dgm:spPr>
      <dgm:t>
        <a:bodyPr/>
        <a:lstStyle/>
        <a:p>
          <a:pPr>
            <a:buFont typeface="Arial" panose="020B0604020202020204" pitchFamily="34" charset="0"/>
            <a:buChar char="•"/>
          </a:pPr>
          <a:r>
            <a:rPr lang="en-GB" dirty="0">
              <a:solidFill>
                <a:schemeClr val="tx1"/>
              </a:solidFill>
            </a:rPr>
            <a:t>GIRFT - Low risk pre-operative pathway</a:t>
          </a:r>
        </a:p>
      </dgm:t>
    </dgm:pt>
    <dgm:pt modelId="{AF0918A2-EA07-4885-9C83-9B43D360EAD4}" type="parTrans" cxnId="{BED60E19-6C3F-44AE-89A2-BA7DADB43260}">
      <dgm:prSet/>
      <dgm:spPr/>
      <dgm:t>
        <a:bodyPr/>
        <a:lstStyle/>
        <a:p>
          <a:endParaRPr lang="en-GB">
            <a:solidFill>
              <a:schemeClr val="tx1"/>
            </a:solidFill>
          </a:endParaRPr>
        </a:p>
      </dgm:t>
    </dgm:pt>
    <dgm:pt modelId="{0DE5CD5F-7C42-45B0-AF0E-FCF60C4F6BD3}" type="sibTrans" cxnId="{BED60E19-6C3F-44AE-89A2-BA7DADB43260}">
      <dgm:prSet/>
      <dgm:spPr/>
      <dgm:t>
        <a:bodyPr/>
        <a:lstStyle/>
        <a:p>
          <a:endParaRPr lang="en-GB">
            <a:solidFill>
              <a:schemeClr val="tx1"/>
            </a:solidFill>
          </a:endParaRPr>
        </a:p>
      </dgm:t>
    </dgm:pt>
    <dgm:pt modelId="{BECE6119-6BB7-4E3F-81F2-FBCE236B02C3}">
      <dgm:prSet/>
      <dgm:spPr>
        <a:solidFill>
          <a:srgbClr val="8BC443"/>
        </a:solidFill>
      </dgm:spPr>
      <dgm:t>
        <a:bodyPr/>
        <a:lstStyle/>
        <a:p>
          <a:pPr>
            <a:buFont typeface="Arial" panose="020B0604020202020204" pitchFamily="34" charset="0"/>
            <a:buChar char="•"/>
          </a:pPr>
          <a:r>
            <a:rPr lang="en-GB" dirty="0">
              <a:solidFill>
                <a:schemeClr val="tx1"/>
              </a:solidFill>
            </a:rPr>
            <a:t>Virtual fracture clinic and e-trauma</a:t>
          </a:r>
        </a:p>
      </dgm:t>
    </dgm:pt>
    <dgm:pt modelId="{0183B9FF-EC74-488C-97C9-43A04045A171}" type="parTrans" cxnId="{B9B6EC9C-E399-4AFD-889C-18D5D76B0D9F}">
      <dgm:prSet/>
      <dgm:spPr/>
      <dgm:t>
        <a:bodyPr/>
        <a:lstStyle/>
        <a:p>
          <a:endParaRPr lang="en-GB">
            <a:solidFill>
              <a:schemeClr val="tx1"/>
            </a:solidFill>
          </a:endParaRPr>
        </a:p>
      </dgm:t>
    </dgm:pt>
    <dgm:pt modelId="{C150105C-F9A6-4363-B32B-5E149CAE6C60}" type="sibTrans" cxnId="{B9B6EC9C-E399-4AFD-889C-18D5D76B0D9F}">
      <dgm:prSet/>
      <dgm:spPr/>
      <dgm:t>
        <a:bodyPr/>
        <a:lstStyle/>
        <a:p>
          <a:endParaRPr lang="en-GB">
            <a:solidFill>
              <a:schemeClr val="tx1"/>
            </a:solidFill>
          </a:endParaRPr>
        </a:p>
      </dgm:t>
    </dgm:pt>
    <dgm:pt modelId="{54351695-A5B2-4D71-85D2-FE2370BD40C5}">
      <dgm:prSet/>
      <dgm:spPr>
        <a:solidFill>
          <a:srgbClr val="ED6F57"/>
        </a:solidFill>
      </dgm:spPr>
      <dgm:t>
        <a:bodyPr/>
        <a:lstStyle/>
        <a:p>
          <a:pPr>
            <a:buFont typeface="Arial" panose="020B0604020202020204" pitchFamily="34" charset="0"/>
            <a:buChar char="•"/>
          </a:pPr>
          <a:r>
            <a:rPr lang="en-GB" dirty="0">
              <a:solidFill>
                <a:schemeClr val="tx1"/>
              </a:solidFill>
            </a:rPr>
            <a:t> </a:t>
          </a:r>
          <a:r>
            <a:rPr lang="en-GB" dirty="0" err="1">
              <a:solidFill>
                <a:schemeClr val="tx1"/>
              </a:solidFill>
            </a:rPr>
            <a:t>Badgernet</a:t>
          </a:r>
          <a:r>
            <a:rPr lang="en-GB" dirty="0">
              <a:solidFill>
                <a:schemeClr val="tx1"/>
              </a:solidFill>
            </a:rPr>
            <a:t> Maternity Electronic Patient Record</a:t>
          </a:r>
        </a:p>
      </dgm:t>
    </dgm:pt>
    <dgm:pt modelId="{279875D5-DB82-446D-B0E2-086FBAD2019A}" type="parTrans" cxnId="{719D87CB-95C1-4F84-8D05-A472D5C31649}">
      <dgm:prSet/>
      <dgm:spPr/>
      <dgm:t>
        <a:bodyPr/>
        <a:lstStyle/>
        <a:p>
          <a:endParaRPr lang="en-GB">
            <a:solidFill>
              <a:schemeClr val="tx1"/>
            </a:solidFill>
          </a:endParaRPr>
        </a:p>
      </dgm:t>
    </dgm:pt>
    <dgm:pt modelId="{0AE43D48-44DE-4D53-9D83-DE94357C0942}" type="sibTrans" cxnId="{719D87CB-95C1-4F84-8D05-A472D5C31649}">
      <dgm:prSet/>
      <dgm:spPr/>
      <dgm:t>
        <a:bodyPr/>
        <a:lstStyle/>
        <a:p>
          <a:endParaRPr lang="en-GB">
            <a:solidFill>
              <a:schemeClr val="tx1"/>
            </a:solidFill>
          </a:endParaRPr>
        </a:p>
      </dgm:t>
    </dgm:pt>
    <dgm:pt modelId="{B3714CBF-6BFA-431D-BBF7-BB4B53CA87B5}">
      <dgm:prSet/>
      <dgm:spPr>
        <a:solidFill>
          <a:srgbClr val="AF1685"/>
        </a:solidFill>
      </dgm:spPr>
      <dgm:t>
        <a:bodyPr/>
        <a:lstStyle/>
        <a:p>
          <a:pPr>
            <a:buFont typeface="Arial" panose="020B0604020202020204" pitchFamily="34" charset="0"/>
            <a:buChar char="•"/>
          </a:pPr>
          <a:r>
            <a:rPr lang="en-GB" dirty="0">
              <a:solidFill>
                <a:schemeClr val="tx1"/>
              </a:solidFill>
            </a:rPr>
            <a:t>100% Digital inpatient prescribing including Critical Care </a:t>
          </a:r>
        </a:p>
      </dgm:t>
    </dgm:pt>
    <dgm:pt modelId="{AEACD434-B58A-4E12-8D27-FDCDF8F93889}" type="parTrans" cxnId="{8E26BDFA-DE96-4C0C-8338-E0F9BC923928}">
      <dgm:prSet/>
      <dgm:spPr/>
      <dgm:t>
        <a:bodyPr/>
        <a:lstStyle/>
        <a:p>
          <a:endParaRPr lang="en-GB">
            <a:solidFill>
              <a:schemeClr val="tx1"/>
            </a:solidFill>
          </a:endParaRPr>
        </a:p>
      </dgm:t>
    </dgm:pt>
    <dgm:pt modelId="{0F4EC54A-A680-4DFC-9ABE-98F8FFF401FA}" type="sibTrans" cxnId="{8E26BDFA-DE96-4C0C-8338-E0F9BC923928}">
      <dgm:prSet/>
      <dgm:spPr/>
      <dgm:t>
        <a:bodyPr/>
        <a:lstStyle/>
        <a:p>
          <a:endParaRPr lang="en-GB">
            <a:solidFill>
              <a:schemeClr val="tx1"/>
            </a:solidFill>
          </a:endParaRPr>
        </a:p>
      </dgm:t>
    </dgm:pt>
    <dgm:pt modelId="{29F3BDEC-B41C-4CF8-913E-5B8EEB372761}" type="pres">
      <dgm:prSet presAssocID="{588274BB-8E88-4273-992A-00434FCBFB8D}" presName="Name0" presStyleCnt="0">
        <dgm:presLayoutVars>
          <dgm:chMax val="7"/>
          <dgm:chPref val="7"/>
          <dgm:dir/>
        </dgm:presLayoutVars>
      </dgm:prSet>
      <dgm:spPr/>
    </dgm:pt>
    <dgm:pt modelId="{9D3EEF69-A372-4E8F-B114-35A0C29EA74D}" type="pres">
      <dgm:prSet presAssocID="{588274BB-8E88-4273-992A-00434FCBFB8D}" presName="Name1" presStyleCnt="0"/>
      <dgm:spPr/>
    </dgm:pt>
    <dgm:pt modelId="{D163A882-E77E-4ED5-BAB1-92AE1D5A0AFC}" type="pres">
      <dgm:prSet presAssocID="{588274BB-8E88-4273-992A-00434FCBFB8D}" presName="cycle" presStyleCnt="0"/>
      <dgm:spPr/>
    </dgm:pt>
    <dgm:pt modelId="{A4FF398C-B3B7-40A0-BE8D-966EEFAC62CC}" type="pres">
      <dgm:prSet presAssocID="{588274BB-8E88-4273-992A-00434FCBFB8D}" presName="srcNode" presStyleLbl="node1" presStyleIdx="0" presStyleCnt="5"/>
      <dgm:spPr/>
    </dgm:pt>
    <dgm:pt modelId="{351B6C64-A086-4029-977A-5757986DD15F}" type="pres">
      <dgm:prSet presAssocID="{588274BB-8E88-4273-992A-00434FCBFB8D}" presName="conn" presStyleLbl="parChTrans1D2" presStyleIdx="0" presStyleCnt="1"/>
      <dgm:spPr/>
    </dgm:pt>
    <dgm:pt modelId="{B0D7EF5A-72FD-4BE3-AD94-92D30EDE3E91}" type="pres">
      <dgm:prSet presAssocID="{588274BB-8E88-4273-992A-00434FCBFB8D}" presName="extraNode" presStyleLbl="node1" presStyleIdx="0" presStyleCnt="5"/>
      <dgm:spPr/>
    </dgm:pt>
    <dgm:pt modelId="{0655AC2A-9260-48A1-91BB-34120FF13DC5}" type="pres">
      <dgm:prSet presAssocID="{588274BB-8E88-4273-992A-00434FCBFB8D}" presName="dstNode" presStyleLbl="node1" presStyleIdx="0" presStyleCnt="5"/>
      <dgm:spPr/>
    </dgm:pt>
    <dgm:pt modelId="{B08E8321-BC5E-4C5D-BFE6-59A2E12211B7}" type="pres">
      <dgm:prSet presAssocID="{973F5B84-99C8-4DB9-9CAB-EFF181679284}" presName="text_1" presStyleLbl="node1" presStyleIdx="0" presStyleCnt="5">
        <dgm:presLayoutVars>
          <dgm:bulletEnabled val="1"/>
        </dgm:presLayoutVars>
      </dgm:prSet>
      <dgm:spPr/>
    </dgm:pt>
    <dgm:pt modelId="{FADDDDEA-7D51-44FD-AB0F-95A10066ED6A}" type="pres">
      <dgm:prSet presAssocID="{973F5B84-99C8-4DB9-9CAB-EFF181679284}" presName="accent_1" presStyleCnt="0"/>
      <dgm:spPr/>
    </dgm:pt>
    <dgm:pt modelId="{71D57B03-0914-4201-9DDB-9FDD12908A35}" type="pres">
      <dgm:prSet presAssocID="{973F5B84-99C8-4DB9-9CAB-EFF181679284}" presName="accentRepeatNode" presStyleLbl="solidFgAcc1" presStyleIdx="0" presStyleCnt="5"/>
      <dgm:spPr/>
    </dgm:pt>
    <dgm:pt modelId="{63655268-09DB-4582-878B-E9E7223B90AC}" type="pres">
      <dgm:prSet presAssocID="{8E950DC0-B6E5-4228-BE05-02CFC4FE3B34}" presName="text_2" presStyleLbl="node1" presStyleIdx="1" presStyleCnt="5">
        <dgm:presLayoutVars>
          <dgm:bulletEnabled val="1"/>
        </dgm:presLayoutVars>
      </dgm:prSet>
      <dgm:spPr/>
    </dgm:pt>
    <dgm:pt modelId="{BBBA8343-FA01-496A-9367-B36BE78F5C05}" type="pres">
      <dgm:prSet presAssocID="{8E950DC0-B6E5-4228-BE05-02CFC4FE3B34}" presName="accent_2" presStyleCnt="0"/>
      <dgm:spPr/>
    </dgm:pt>
    <dgm:pt modelId="{9284AC8B-76A9-4133-ABAE-F1EAB3BC9C14}" type="pres">
      <dgm:prSet presAssocID="{8E950DC0-B6E5-4228-BE05-02CFC4FE3B34}" presName="accentRepeatNode" presStyleLbl="solidFgAcc1" presStyleIdx="1" presStyleCnt="5"/>
      <dgm:spPr/>
    </dgm:pt>
    <dgm:pt modelId="{B3C91EB9-FB7F-4101-BC05-30EC06D1F91B}" type="pres">
      <dgm:prSet presAssocID="{BECE6119-6BB7-4E3F-81F2-FBCE236B02C3}" presName="text_3" presStyleLbl="node1" presStyleIdx="2" presStyleCnt="5">
        <dgm:presLayoutVars>
          <dgm:bulletEnabled val="1"/>
        </dgm:presLayoutVars>
      </dgm:prSet>
      <dgm:spPr/>
    </dgm:pt>
    <dgm:pt modelId="{C57311EB-0E81-432B-A8A2-03344DD972E9}" type="pres">
      <dgm:prSet presAssocID="{BECE6119-6BB7-4E3F-81F2-FBCE236B02C3}" presName="accent_3" presStyleCnt="0"/>
      <dgm:spPr/>
    </dgm:pt>
    <dgm:pt modelId="{E52005AC-7DAB-4615-9C99-B5337C476E87}" type="pres">
      <dgm:prSet presAssocID="{BECE6119-6BB7-4E3F-81F2-FBCE236B02C3}" presName="accentRepeatNode" presStyleLbl="solidFgAcc1" presStyleIdx="2" presStyleCnt="5"/>
      <dgm:spPr/>
    </dgm:pt>
    <dgm:pt modelId="{66EAADF7-C542-49EE-BF54-391ADA310956}" type="pres">
      <dgm:prSet presAssocID="{54351695-A5B2-4D71-85D2-FE2370BD40C5}" presName="text_4" presStyleLbl="node1" presStyleIdx="3" presStyleCnt="5">
        <dgm:presLayoutVars>
          <dgm:bulletEnabled val="1"/>
        </dgm:presLayoutVars>
      </dgm:prSet>
      <dgm:spPr/>
    </dgm:pt>
    <dgm:pt modelId="{0CF9B8FD-EF08-47AE-9FD2-CB90170341AA}" type="pres">
      <dgm:prSet presAssocID="{54351695-A5B2-4D71-85D2-FE2370BD40C5}" presName="accent_4" presStyleCnt="0"/>
      <dgm:spPr/>
    </dgm:pt>
    <dgm:pt modelId="{1AD24558-7406-486F-9819-38979A337092}" type="pres">
      <dgm:prSet presAssocID="{54351695-A5B2-4D71-85D2-FE2370BD40C5}" presName="accentRepeatNode" presStyleLbl="solidFgAcc1" presStyleIdx="3" presStyleCnt="5"/>
      <dgm:spPr/>
    </dgm:pt>
    <dgm:pt modelId="{6E18F94E-8A8D-445C-9C51-D92919305EB2}" type="pres">
      <dgm:prSet presAssocID="{B3714CBF-6BFA-431D-BBF7-BB4B53CA87B5}" presName="text_5" presStyleLbl="node1" presStyleIdx="4" presStyleCnt="5">
        <dgm:presLayoutVars>
          <dgm:bulletEnabled val="1"/>
        </dgm:presLayoutVars>
      </dgm:prSet>
      <dgm:spPr/>
    </dgm:pt>
    <dgm:pt modelId="{D46E2E5B-C70E-44D7-B7C8-5E53BD37DD4B}" type="pres">
      <dgm:prSet presAssocID="{B3714CBF-6BFA-431D-BBF7-BB4B53CA87B5}" presName="accent_5" presStyleCnt="0"/>
      <dgm:spPr/>
    </dgm:pt>
    <dgm:pt modelId="{7D182DA9-6B3E-456B-B15B-245E325EBC89}" type="pres">
      <dgm:prSet presAssocID="{B3714CBF-6BFA-431D-BBF7-BB4B53CA87B5}" presName="accentRepeatNode" presStyleLbl="solidFgAcc1" presStyleIdx="4" presStyleCnt="5"/>
      <dgm:spPr/>
    </dgm:pt>
  </dgm:ptLst>
  <dgm:cxnLst>
    <dgm:cxn modelId="{E7774A11-88FF-4413-8D0A-EDC3032C8764}" type="presOf" srcId="{B3714CBF-6BFA-431D-BBF7-BB4B53CA87B5}" destId="{6E18F94E-8A8D-445C-9C51-D92919305EB2}" srcOrd="0" destOrd="0" presId="urn:microsoft.com/office/officeart/2008/layout/VerticalCurvedList"/>
    <dgm:cxn modelId="{85EC2B13-27A2-4921-A6F5-E1D01B097888}" type="presOf" srcId="{973F5B84-99C8-4DB9-9CAB-EFF181679284}" destId="{B08E8321-BC5E-4C5D-BFE6-59A2E12211B7}" srcOrd="0" destOrd="0" presId="urn:microsoft.com/office/officeart/2008/layout/VerticalCurvedList"/>
    <dgm:cxn modelId="{BED60E19-6C3F-44AE-89A2-BA7DADB43260}" srcId="{588274BB-8E88-4273-992A-00434FCBFB8D}" destId="{8E950DC0-B6E5-4228-BE05-02CFC4FE3B34}" srcOrd="1" destOrd="0" parTransId="{AF0918A2-EA07-4885-9C83-9B43D360EAD4}" sibTransId="{0DE5CD5F-7C42-45B0-AF0E-FCF60C4F6BD3}"/>
    <dgm:cxn modelId="{E83F5A26-205D-492E-8912-59CC1172EF1D}" type="presOf" srcId="{D38C5D05-E5B0-4DDD-944B-10F4231C7A75}" destId="{351B6C64-A086-4029-977A-5757986DD15F}" srcOrd="0" destOrd="0" presId="urn:microsoft.com/office/officeart/2008/layout/VerticalCurvedList"/>
    <dgm:cxn modelId="{BB49F02E-CC5D-4D98-A163-C9425392D143}" type="presOf" srcId="{54351695-A5B2-4D71-85D2-FE2370BD40C5}" destId="{66EAADF7-C542-49EE-BF54-391ADA310956}" srcOrd="0" destOrd="0" presId="urn:microsoft.com/office/officeart/2008/layout/VerticalCurvedList"/>
    <dgm:cxn modelId="{B61DAD7C-68E8-4A22-A374-FC9577452C73}" srcId="{588274BB-8E88-4273-992A-00434FCBFB8D}" destId="{973F5B84-99C8-4DB9-9CAB-EFF181679284}" srcOrd="0" destOrd="0" parTransId="{B650CFF2-DEC5-4230-8518-D939748F978B}" sibTransId="{D38C5D05-E5B0-4DDD-944B-10F4231C7A75}"/>
    <dgm:cxn modelId="{B9B6EC9C-E399-4AFD-889C-18D5D76B0D9F}" srcId="{588274BB-8E88-4273-992A-00434FCBFB8D}" destId="{BECE6119-6BB7-4E3F-81F2-FBCE236B02C3}" srcOrd="2" destOrd="0" parTransId="{0183B9FF-EC74-488C-97C9-43A04045A171}" sibTransId="{C150105C-F9A6-4363-B32B-5E149CAE6C60}"/>
    <dgm:cxn modelId="{719D87CB-95C1-4F84-8D05-A472D5C31649}" srcId="{588274BB-8E88-4273-992A-00434FCBFB8D}" destId="{54351695-A5B2-4D71-85D2-FE2370BD40C5}" srcOrd="3" destOrd="0" parTransId="{279875D5-DB82-446D-B0E2-086FBAD2019A}" sibTransId="{0AE43D48-44DE-4D53-9D83-DE94357C0942}"/>
    <dgm:cxn modelId="{A2CE46CC-2070-4ECC-BAD9-82C362CCD044}" type="presOf" srcId="{588274BB-8E88-4273-992A-00434FCBFB8D}" destId="{29F3BDEC-B41C-4CF8-913E-5B8EEB372761}" srcOrd="0" destOrd="0" presId="urn:microsoft.com/office/officeart/2008/layout/VerticalCurvedList"/>
    <dgm:cxn modelId="{988FBECC-6575-49AA-884F-7B0D0EC5E0E4}" type="presOf" srcId="{8E950DC0-B6E5-4228-BE05-02CFC4FE3B34}" destId="{63655268-09DB-4582-878B-E9E7223B90AC}" srcOrd="0" destOrd="0" presId="urn:microsoft.com/office/officeart/2008/layout/VerticalCurvedList"/>
    <dgm:cxn modelId="{E22C94E7-B151-46AC-9361-2C22C6378109}" type="presOf" srcId="{BECE6119-6BB7-4E3F-81F2-FBCE236B02C3}" destId="{B3C91EB9-FB7F-4101-BC05-30EC06D1F91B}" srcOrd="0" destOrd="0" presId="urn:microsoft.com/office/officeart/2008/layout/VerticalCurvedList"/>
    <dgm:cxn modelId="{8E26BDFA-DE96-4C0C-8338-E0F9BC923928}" srcId="{588274BB-8E88-4273-992A-00434FCBFB8D}" destId="{B3714CBF-6BFA-431D-BBF7-BB4B53CA87B5}" srcOrd="4" destOrd="0" parTransId="{AEACD434-B58A-4E12-8D27-FDCDF8F93889}" sibTransId="{0F4EC54A-A680-4DFC-9ABE-98F8FFF401FA}"/>
    <dgm:cxn modelId="{0A853C72-C1F0-4FB5-B079-4A056126C273}" type="presParOf" srcId="{29F3BDEC-B41C-4CF8-913E-5B8EEB372761}" destId="{9D3EEF69-A372-4E8F-B114-35A0C29EA74D}" srcOrd="0" destOrd="0" presId="urn:microsoft.com/office/officeart/2008/layout/VerticalCurvedList"/>
    <dgm:cxn modelId="{CD98DF2A-A709-418A-8D1B-4131B8FC8D8A}" type="presParOf" srcId="{9D3EEF69-A372-4E8F-B114-35A0C29EA74D}" destId="{D163A882-E77E-4ED5-BAB1-92AE1D5A0AFC}" srcOrd="0" destOrd="0" presId="urn:microsoft.com/office/officeart/2008/layout/VerticalCurvedList"/>
    <dgm:cxn modelId="{5E34B34F-3336-4E55-A9DD-033AC8C0BCCA}" type="presParOf" srcId="{D163A882-E77E-4ED5-BAB1-92AE1D5A0AFC}" destId="{A4FF398C-B3B7-40A0-BE8D-966EEFAC62CC}" srcOrd="0" destOrd="0" presId="urn:microsoft.com/office/officeart/2008/layout/VerticalCurvedList"/>
    <dgm:cxn modelId="{F9E5828C-3EB1-430C-B063-E6F77CC840AE}" type="presParOf" srcId="{D163A882-E77E-4ED5-BAB1-92AE1D5A0AFC}" destId="{351B6C64-A086-4029-977A-5757986DD15F}" srcOrd="1" destOrd="0" presId="urn:microsoft.com/office/officeart/2008/layout/VerticalCurvedList"/>
    <dgm:cxn modelId="{34702A11-99A6-4608-9D11-5FF82B40120F}" type="presParOf" srcId="{D163A882-E77E-4ED5-BAB1-92AE1D5A0AFC}" destId="{B0D7EF5A-72FD-4BE3-AD94-92D30EDE3E91}" srcOrd="2" destOrd="0" presId="urn:microsoft.com/office/officeart/2008/layout/VerticalCurvedList"/>
    <dgm:cxn modelId="{8B37C560-3B72-4493-A3EB-36D82F9E5F52}" type="presParOf" srcId="{D163A882-E77E-4ED5-BAB1-92AE1D5A0AFC}" destId="{0655AC2A-9260-48A1-91BB-34120FF13DC5}" srcOrd="3" destOrd="0" presId="urn:microsoft.com/office/officeart/2008/layout/VerticalCurvedList"/>
    <dgm:cxn modelId="{EB44444F-B2C9-48A0-AB9D-35FC25D9781E}" type="presParOf" srcId="{9D3EEF69-A372-4E8F-B114-35A0C29EA74D}" destId="{B08E8321-BC5E-4C5D-BFE6-59A2E12211B7}" srcOrd="1" destOrd="0" presId="urn:microsoft.com/office/officeart/2008/layout/VerticalCurvedList"/>
    <dgm:cxn modelId="{9A2F01DA-6BCD-4C84-83F2-9A8C0FE0A455}" type="presParOf" srcId="{9D3EEF69-A372-4E8F-B114-35A0C29EA74D}" destId="{FADDDDEA-7D51-44FD-AB0F-95A10066ED6A}" srcOrd="2" destOrd="0" presId="urn:microsoft.com/office/officeart/2008/layout/VerticalCurvedList"/>
    <dgm:cxn modelId="{08114085-7FAB-433C-966A-5FF9357611A9}" type="presParOf" srcId="{FADDDDEA-7D51-44FD-AB0F-95A10066ED6A}" destId="{71D57B03-0914-4201-9DDB-9FDD12908A35}" srcOrd="0" destOrd="0" presId="urn:microsoft.com/office/officeart/2008/layout/VerticalCurvedList"/>
    <dgm:cxn modelId="{3670752E-95A8-4BD5-98BB-71FEBCFB4843}" type="presParOf" srcId="{9D3EEF69-A372-4E8F-B114-35A0C29EA74D}" destId="{63655268-09DB-4582-878B-E9E7223B90AC}" srcOrd="3" destOrd="0" presId="urn:microsoft.com/office/officeart/2008/layout/VerticalCurvedList"/>
    <dgm:cxn modelId="{D52DD8C7-4834-44A6-9C1B-84AFEB798F6B}" type="presParOf" srcId="{9D3EEF69-A372-4E8F-B114-35A0C29EA74D}" destId="{BBBA8343-FA01-496A-9367-B36BE78F5C05}" srcOrd="4" destOrd="0" presId="urn:microsoft.com/office/officeart/2008/layout/VerticalCurvedList"/>
    <dgm:cxn modelId="{9D4326AF-8DD5-4F9A-9922-9764208BB122}" type="presParOf" srcId="{BBBA8343-FA01-496A-9367-B36BE78F5C05}" destId="{9284AC8B-76A9-4133-ABAE-F1EAB3BC9C14}" srcOrd="0" destOrd="0" presId="urn:microsoft.com/office/officeart/2008/layout/VerticalCurvedList"/>
    <dgm:cxn modelId="{AB216F03-A194-4CF1-8CA5-65704976245F}" type="presParOf" srcId="{9D3EEF69-A372-4E8F-B114-35A0C29EA74D}" destId="{B3C91EB9-FB7F-4101-BC05-30EC06D1F91B}" srcOrd="5" destOrd="0" presId="urn:microsoft.com/office/officeart/2008/layout/VerticalCurvedList"/>
    <dgm:cxn modelId="{11AD35FB-7717-4B17-A47F-A7786D9D8DD1}" type="presParOf" srcId="{9D3EEF69-A372-4E8F-B114-35A0C29EA74D}" destId="{C57311EB-0E81-432B-A8A2-03344DD972E9}" srcOrd="6" destOrd="0" presId="urn:microsoft.com/office/officeart/2008/layout/VerticalCurvedList"/>
    <dgm:cxn modelId="{A65575A6-F110-40ED-B256-B992F5A1A9BB}" type="presParOf" srcId="{C57311EB-0E81-432B-A8A2-03344DD972E9}" destId="{E52005AC-7DAB-4615-9C99-B5337C476E87}" srcOrd="0" destOrd="0" presId="urn:microsoft.com/office/officeart/2008/layout/VerticalCurvedList"/>
    <dgm:cxn modelId="{B2B54834-4337-4690-988E-5D2BAA870089}" type="presParOf" srcId="{9D3EEF69-A372-4E8F-B114-35A0C29EA74D}" destId="{66EAADF7-C542-49EE-BF54-391ADA310956}" srcOrd="7" destOrd="0" presId="urn:microsoft.com/office/officeart/2008/layout/VerticalCurvedList"/>
    <dgm:cxn modelId="{AB5093EB-8857-4B7F-8FCE-8FE480F9EEF1}" type="presParOf" srcId="{9D3EEF69-A372-4E8F-B114-35A0C29EA74D}" destId="{0CF9B8FD-EF08-47AE-9FD2-CB90170341AA}" srcOrd="8" destOrd="0" presId="urn:microsoft.com/office/officeart/2008/layout/VerticalCurvedList"/>
    <dgm:cxn modelId="{74E959A8-2954-43BB-9510-0C8E22D0ED1F}" type="presParOf" srcId="{0CF9B8FD-EF08-47AE-9FD2-CB90170341AA}" destId="{1AD24558-7406-486F-9819-38979A337092}" srcOrd="0" destOrd="0" presId="urn:microsoft.com/office/officeart/2008/layout/VerticalCurvedList"/>
    <dgm:cxn modelId="{EBD05E77-3255-4CB7-A537-9F48F0FDC8B2}" type="presParOf" srcId="{9D3EEF69-A372-4E8F-B114-35A0C29EA74D}" destId="{6E18F94E-8A8D-445C-9C51-D92919305EB2}" srcOrd="9" destOrd="0" presId="urn:microsoft.com/office/officeart/2008/layout/VerticalCurvedList"/>
    <dgm:cxn modelId="{6C451938-627C-4EDF-B614-CEF624BF7A2E}" type="presParOf" srcId="{9D3EEF69-A372-4E8F-B114-35A0C29EA74D}" destId="{D46E2E5B-C70E-44D7-B7C8-5E53BD37DD4B}" srcOrd="10" destOrd="0" presId="urn:microsoft.com/office/officeart/2008/layout/VerticalCurvedList"/>
    <dgm:cxn modelId="{DB7EE8DD-E70A-4BFF-A2DC-E478A699B02C}" type="presParOf" srcId="{D46E2E5B-C70E-44D7-B7C8-5E53BD37DD4B}" destId="{7D182DA9-6B3E-456B-B15B-245E325EBC89}"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9585E4-EF30-4B47-9AB5-525B5AA6326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1280CE53-A7BB-4A3D-BF3F-0F0ECC592880}">
      <dgm:prSet phldrT="[Text]"/>
      <dgm:spPr/>
      <dgm:t>
        <a:bodyPr/>
        <a:lstStyle/>
        <a:p>
          <a:r>
            <a:rPr lang="en-GB" dirty="0"/>
            <a:t>Implementation of refreshed WHH People and EDI Strategies</a:t>
          </a:r>
        </a:p>
      </dgm:t>
    </dgm:pt>
    <dgm:pt modelId="{A3CC4B99-6996-416C-8148-6AC6F09C3731}" type="parTrans" cxnId="{DB993C1F-335E-4A4D-8690-8854727BAB4F}">
      <dgm:prSet/>
      <dgm:spPr/>
      <dgm:t>
        <a:bodyPr/>
        <a:lstStyle/>
        <a:p>
          <a:endParaRPr lang="en-GB"/>
        </a:p>
      </dgm:t>
    </dgm:pt>
    <dgm:pt modelId="{82830715-72FD-471F-A218-F24E21F54836}" type="sibTrans" cxnId="{DB993C1F-335E-4A4D-8690-8854727BAB4F}">
      <dgm:prSet/>
      <dgm:spPr/>
      <dgm:t>
        <a:bodyPr/>
        <a:lstStyle/>
        <a:p>
          <a:endParaRPr lang="en-GB"/>
        </a:p>
      </dgm:t>
    </dgm:pt>
    <dgm:pt modelId="{ED290E2F-4789-48B6-A5A2-BE8FA9207727}">
      <dgm:prSet phldrT="[Text]"/>
      <dgm:spPr/>
      <dgm:t>
        <a:bodyPr/>
        <a:lstStyle/>
        <a:p>
          <a:r>
            <a:rPr lang="en-GB" dirty="0"/>
            <a:t>Celebration of Festival of Light and Black History Month (Staff Networks)</a:t>
          </a:r>
        </a:p>
      </dgm:t>
    </dgm:pt>
    <dgm:pt modelId="{81E4ED3A-5A56-4FAF-9D1B-909BBBFE4930}" type="parTrans" cxnId="{BE01536D-AF42-4F29-8F00-4650FD6A06D7}">
      <dgm:prSet/>
      <dgm:spPr/>
      <dgm:t>
        <a:bodyPr/>
        <a:lstStyle/>
        <a:p>
          <a:endParaRPr lang="en-GB"/>
        </a:p>
      </dgm:t>
    </dgm:pt>
    <dgm:pt modelId="{76C0CC1C-C3E2-48C6-A65A-0B398F343BEF}" type="sibTrans" cxnId="{BE01536D-AF42-4F29-8F00-4650FD6A06D7}">
      <dgm:prSet/>
      <dgm:spPr/>
      <dgm:t>
        <a:bodyPr/>
        <a:lstStyle/>
        <a:p>
          <a:endParaRPr lang="en-GB"/>
        </a:p>
      </dgm:t>
    </dgm:pt>
    <dgm:pt modelId="{7187FC37-7FDE-4A4A-9DDC-52D6BE07E6AB}">
      <dgm:prSet phldrT="[Text]"/>
      <dgm:spPr/>
      <dgm:t>
        <a:bodyPr/>
        <a:lstStyle/>
        <a:p>
          <a:r>
            <a:rPr lang="en-GB" dirty="0"/>
            <a:t>Continuation of Growing As A Leader programme to develop our staff</a:t>
          </a:r>
        </a:p>
      </dgm:t>
    </dgm:pt>
    <dgm:pt modelId="{4C2B6CC4-4D9E-4FB7-9354-DE2F4944FC40}" type="parTrans" cxnId="{6C6E6DC6-4571-4FCE-9DD8-9CFB775414F8}">
      <dgm:prSet/>
      <dgm:spPr/>
      <dgm:t>
        <a:bodyPr/>
        <a:lstStyle/>
        <a:p>
          <a:endParaRPr lang="en-GB"/>
        </a:p>
      </dgm:t>
    </dgm:pt>
    <dgm:pt modelId="{26E4AC67-C368-4602-96DD-20FB88CF393B}" type="sibTrans" cxnId="{6C6E6DC6-4571-4FCE-9DD8-9CFB775414F8}">
      <dgm:prSet/>
      <dgm:spPr/>
      <dgm:t>
        <a:bodyPr/>
        <a:lstStyle/>
        <a:p>
          <a:endParaRPr lang="en-GB"/>
        </a:p>
      </dgm:t>
    </dgm:pt>
    <dgm:pt modelId="{9208F258-0604-4BD5-B6A1-B951542E80FC}">
      <dgm:prSet/>
      <dgm:spPr/>
      <dgm:t>
        <a:bodyPr/>
        <a:lstStyle/>
        <a:p>
          <a:r>
            <a:rPr lang="en-GB" dirty="0"/>
            <a:t>Implementation of Winter Well campaign and approach</a:t>
          </a:r>
        </a:p>
      </dgm:t>
    </dgm:pt>
    <dgm:pt modelId="{3F2C7BFB-DD3F-4DCE-A5AA-D92043F76BD1}" type="parTrans" cxnId="{7DDE6781-0355-4121-9BCE-EAD5C8F6FB6A}">
      <dgm:prSet/>
      <dgm:spPr/>
      <dgm:t>
        <a:bodyPr/>
        <a:lstStyle/>
        <a:p>
          <a:endParaRPr lang="en-GB"/>
        </a:p>
      </dgm:t>
    </dgm:pt>
    <dgm:pt modelId="{80FD225F-2214-4127-A22D-D6790616081A}" type="sibTrans" cxnId="{7DDE6781-0355-4121-9BCE-EAD5C8F6FB6A}">
      <dgm:prSet/>
      <dgm:spPr/>
      <dgm:t>
        <a:bodyPr/>
        <a:lstStyle/>
        <a:p>
          <a:endParaRPr lang="en-GB"/>
        </a:p>
      </dgm:t>
    </dgm:pt>
    <dgm:pt modelId="{FC17B765-6B32-4404-AFD8-CEC937A34E71}">
      <dgm:prSet/>
      <dgm:spPr/>
      <dgm:t>
        <a:bodyPr/>
        <a:lstStyle/>
        <a:p>
          <a:r>
            <a:rPr lang="en-GB" dirty="0"/>
            <a:t>Targeted recruitment campaigns for ED, Maternity and Pharmacy </a:t>
          </a:r>
        </a:p>
      </dgm:t>
    </dgm:pt>
    <dgm:pt modelId="{A8DBAAE0-E10A-4CC9-82CC-8CDB17CF2FAE}" type="parTrans" cxnId="{976B7939-DF32-4BB8-ADC0-CA852B872033}">
      <dgm:prSet/>
      <dgm:spPr/>
      <dgm:t>
        <a:bodyPr/>
        <a:lstStyle/>
        <a:p>
          <a:endParaRPr lang="en-GB"/>
        </a:p>
      </dgm:t>
    </dgm:pt>
    <dgm:pt modelId="{076D594E-2BBB-45FA-A7BC-F1B58AFF4DB4}" type="sibTrans" cxnId="{976B7939-DF32-4BB8-ADC0-CA852B872033}">
      <dgm:prSet/>
      <dgm:spPr/>
      <dgm:t>
        <a:bodyPr/>
        <a:lstStyle/>
        <a:p>
          <a:endParaRPr lang="en-GB"/>
        </a:p>
      </dgm:t>
    </dgm:pt>
    <dgm:pt modelId="{12CB8357-DFEA-41D1-A9BF-D4FD4BB02708}" type="pres">
      <dgm:prSet presAssocID="{659585E4-EF30-4B47-9AB5-525B5AA63260}" presName="Name0" presStyleCnt="0">
        <dgm:presLayoutVars>
          <dgm:chMax val="7"/>
          <dgm:chPref val="7"/>
          <dgm:dir/>
        </dgm:presLayoutVars>
      </dgm:prSet>
      <dgm:spPr/>
    </dgm:pt>
    <dgm:pt modelId="{5BCC1563-AB0C-44D1-9884-4854F74BD983}" type="pres">
      <dgm:prSet presAssocID="{659585E4-EF30-4B47-9AB5-525B5AA63260}" presName="Name1" presStyleCnt="0"/>
      <dgm:spPr/>
    </dgm:pt>
    <dgm:pt modelId="{7312304B-477E-4668-BDEA-AB38BFDDDAA4}" type="pres">
      <dgm:prSet presAssocID="{659585E4-EF30-4B47-9AB5-525B5AA63260}" presName="cycle" presStyleCnt="0"/>
      <dgm:spPr/>
    </dgm:pt>
    <dgm:pt modelId="{1C9A4DD4-2F4F-478F-88CD-A1D5FD529BE3}" type="pres">
      <dgm:prSet presAssocID="{659585E4-EF30-4B47-9AB5-525B5AA63260}" presName="srcNode" presStyleLbl="node1" presStyleIdx="0" presStyleCnt="5"/>
      <dgm:spPr/>
    </dgm:pt>
    <dgm:pt modelId="{AC78D98F-C59A-475C-B0A6-28E0D1D96CB8}" type="pres">
      <dgm:prSet presAssocID="{659585E4-EF30-4B47-9AB5-525B5AA63260}" presName="conn" presStyleLbl="parChTrans1D2" presStyleIdx="0" presStyleCnt="1"/>
      <dgm:spPr/>
    </dgm:pt>
    <dgm:pt modelId="{BA47789B-F9DF-4553-BBE3-B32C97D4893F}" type="pres">
      <dgm:prSet presAssocID="{659585E4-EF30-4B47-9AB5-525B5AA63260}" presName="extraNode" presStyleLbl="node1" presStyleIdx="0" presStyleCnt="5"/>
      <dgm:spPr/>
    </dgm:pt>
    <dgm:pt modelId="{0D78B69A-0C3F-4FA1-AB80-642518BDD97E}" type="pres">
      <dgm:prSet presAssocID="{659585E4-EF30-4B47-9AB5-525B5AA63260}" presName="dstNode" presStyleLbl="node1" presStyleIdx="0" presStyleCnt="5"/>
      <dgm:spPr/>
    </dgm:pt>
    <dgm:pt modelId="{696D1238-88B6-4DA9-8566-BEE1FB13EC0E}" type="pres">
      <dgm:prSet presAssocID="{1280CE53-A7BB-4A3D-BF3F-0F0ECC592880}" presName="text_1" presStyleLbl="node1" presStyleIdx="0" presStyleCnt="5">
        <dgm:presLayoutVars>
          <dgm:bulletEnabled val="1"/>
        </dgm:presLayoutVars>
      </dgm:prSet>
      <dgm:spPr/>
    </dgm:pt>
    <dgm:pt modelId="{9604BF25-9263-40A0-85B1-4CE73C0F692F}" type="pres">
      <dgm:prSet presAssocID="{1280CE53-A7BB-4A3D-BF3F-0F0ECC592880}" presName="accent_1" presStyleCnt="0"/>
      <dgm:spPr/>
    </dgm:pt>
    <dgm:pt modelId="{29D53940-DB86-442E-9E26-844A0CAC67F7}" type="pres">
      <dgm:prSet presAssocID="{1280CE53-A7BB-4A3D-BF3F-0F0ECC592880}"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5BFBD730-5709-4984-8DD1-753BB6D85B39}" type="pres">
      <dgm:prSet presAssocID="{FC17B765-6B32-4404-AFD8-CEC937A34E71}" presName="text_2" presStyleLbl="node1" presStyleIdx="1" presStyleCnt="5">
        <dgm:presLayoutVars>
          <dgm:bulletEnabled val="1"/>
        </dgm:presLayoutVars>
      </dgm:prSet>
      <dgm:spPr/>
    </dgm:pt>
    <dgm:pt modelId="{204504ED-A291-4012-84D7-FEBE1A8049D8}" type="pres">
      <dgm:prSet presAssocID="{FC17B765-6B32-4404-AFD8-CEC937A34E71}" presName="accent_2" presStyleCnt="0"/>
      <dgm:spPr/>
    </dgm:pt>
    <dgm:pt modelId="{11947F8C-FF66-4723-9625-695990B5D6FF}" type="pres">
      <dgm:prSet presAssocID="{FC17B765-6B32-4404-AFD8-CEC937A34E71}" presName="accentRepeatNode" presStyleLbl="solidFgAcc1" presStyleIdx="1" presStyleCnt="5"/>
      <dgm:spPr>
        <a:blipFill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C11803-24ED-4FC3-9A13-811C44843ED5}" type="pres">
      <dgm:prSet presAssocID="{ED290E2F-4789-48B6-A5A2-BE8FA9207727}" presName="text_3" presStyleLbl="node1" presStyleIdx="2" presStyleCnt="5">
        <dgm:presLayoutVars>
          <dgm:bulletEnabled val="1"/>
        </dgm:presLayoutVars>
      </dgm:prSet>
      <dgm:spPr/>
    </dgm:pt>
    <dgm:pt modelId="{9E426FC7-3064-460C-9827-D294279D04D3}" type="pres">
      <dgm:prSet presAssocID="{ED290E2F-4789-48B6-A5A2-BE8FA9207727}" presName="accent_3" presStyleCnt="0"/>
      <dgm:spPr/>
    </dgm:pt>
    <dgm:pt modelId="{4CCB3CBA-8A40-4D4A-876A-15CCC44C1888}" type="pres">
      <dgm:prSet presAssocID="{ED290E2F-4789-48B6-A5A2-BE8FA9207727}" presName="accentRepeatNode" presStyleLbl="solidFgAcc1" presStyleIdx="2"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0C4DBC83-9BA1-46E2-9F76-D758B6BF3816}" type="pres">
      <dgm:prSet presAssocID="{7187FC37-7FDE-4A4A-9DDC-52D6BE07E6AB}" presName="text_4" presStyleLbl="node1" presStyleIdx="3" presStyleCnt="5">
        <dgm:presLayoutVars>
          <dgm:bulletEnabled val="1"/>
        </dgm:presLayoutVars>
      </dgm:prSet>
      <dgm:spPr/>
    </dgm:pt>
    <dgm:pt modelId="{E504EE8F-0380-41C8-8A57-FB2C3C9C605A}" type="pres">
      <dgm:prSet presAssocID="{7187FC37-7FDE-4A4A-9DDC-52D6BE07E6AB}" presName="accent_4" presStyleCnt="0"/>
      <dgm:spPr/>
    </dgm:pt>
    <dgm:pt modelId="{92B9F0E1-71FB-4F6C-AA78-92AC7A92028F}" type="pres">
      <dgm:prSet presAssocID="{7187FC37-7FDE-4A4A-9DDC-52D6BE07E6AB}" presName="accentRepeatNode" presStyleLbl="solidFgAcc1" presStyleIdx="3" presStyleCnt="5"/>
      <dgm:spPr>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5EA1A288-A6C4-4061-BE1A-74742332F9C3}" type="pres">
      <dgm:prSet presAssocID="{9208F258-0604-4BD5-B6A1-B951542E80FC}" presName="text_5" presStyleLbl="node1" presStyleIdx="4" presStyleCnt="5">
        <dgm:presLayoutVars>
          <dgm:bulletEnabled val="1"/>
        </dgm:presLayoutVars>
      </dgm:prSet>
      <dgm:spPr/>
    </dgm:pt>
    <dgm:pt modelId="{219018BB-33B3-4779-B575-90D353B5C2BC}" type="pres">
      <dgm:prSet presAssocID="{9208F258-0604-4BD5-B6A1-B951542E80FC}" presName="accent_5" presStyleCnt="0"/>
      <dgm:spPr/>
    </dgm:pt>
    <dgm:pt modelId="{C239BF8D-2498-44C1-B504-A87001014E1D}" type="pres">
      <dgm:prSet presAssocID="{9208F258-0604-4BD5-B6A1-B951542E80FC}" presName="accentRepeatNode" presStyleLbl="solidFgAcc1" presStyleIdx="4" presStyleCnt="5"/>
      <dgm:spPr>
        <a:blipFill rotWithShape="0">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Lst>
  <dgm:cxnLst>
    <dgm:cxn modelId="{A6EE0016-8A39-4194-AFE3-A2B16AF22A4E}" type="presOf" srcId="{FC17B765-6B32-4404-AFD8-CEC937A34E71}" destId="{5BFBD730-5709-4984-8DD1-753BB6D85B39}" srcOrd="0" destOrd="0" presId="urn:microsoft.com/office/officeart/2008/layout/VerticalCurvedList"/>
    <dgm:cxn modelId="{DB993C1F-335E-4A4D-8690-8854727BAB4F}" srcId="{659585E4-EF30-4B47-9AB5-525B5AA63260}" destId="{1280CE53-A7BB-4A3D-BF3F-0F0ECC592880}" srcOrd="0" destOrd="0" parTransId="{A3CC4B99-6996-416C-8148-6AC6F09C3731}" sibTransId="{82830715-72FD-471F-A218-F24E21F54836}"/>
    <dgm:cxn modelId="{976B7939-DF32-4BB8-ADC0-CA852B872033}" srcId="{659585E4-EF30-4B47-9AB5-525B5AA63260}" destId="{FC17B765-6B32-4404-AFD8-CEC937A34E71}" srcOrd="1" destOrd="0" parTransId="{A8DBAAE0-E10A-4CC9-82CC-8CDB17CF2FAE}" sibTransId="{076D594E-2BBB-45FA-A7BC-F1B58AFF4DB4}"/>
    <dgm:cxn modelId="{BE01536D-AF42-4F29-8F00-4650FD6A06D7}" srcId="{659585E4-EF30-4B47-9AB5-525B5AA63260}" destId="{ED290E2F-4789-48B6-A5A2-BE8FA9207727}" srcOrd="2" destOrd="0" parTransId="{81E4ED3A-5A56-4FAF-9D1B-909BBBFE4930}" sibTransId="{76C0CC1C-C3E2-48C6-A65A-0B398F343BEF}"/>
    <dgm:cxn modelId="{0485E372-3D4B-48A8-8C14-756429A5D4AA}" type="presOf" srcId="{1280CE53-A7BB-4A3D-BF3F-0F0ECC592880}" destId="{696D1238-88B6-4DA9-8566-BEE1FB13EC0E}" srcOrd="0" destOrd="0" presId="urn:microsoft.com/office/officeart/2008/layout/VerticalCurvedList"/>
    <dgm:cxn modelId="{7DDE6781-0355-4121-9BCE-EAD5C8F6FB6A}" srcId="{659585E4-EF30-4B47-9AB5-525B5AA63260}" destId="{9208F258-0604-4BD5-B6A1-B951542E80FC}" srcOrd="4" destOrd="0" parTransId="{3F2C7BFB-DD3F-4DCE-A5AA-D92043F76BD1}" sibTransId="{80FD225F-2214-4127-A22D-D6790616081A}"/>
    <dgm:cxn modelId="{9B6E888A-9E88-456E-982C-EA718D9F071F}" type="presOf" srcId="{659585E4-EF30-4B47-9AB5-525B5AA63260}" destId="{12CB8357-DFEA-41D1-A9BF-D4FD4BB02708}" srcOrd="0" destOrd="0" presId="urn:microsoft.com/office/officeart/2008/layout/VerticalCurvedList"/>
    <dgm:cxn modelId="{CFAA0F90-B96D-4011-A203-60FF5A482002}" type="presOf" srcId="{82830715-72FD-471F-A218-F24E21F54836}" destId="{AC78D98F-C59A-475C-B0A6-28E0D1D96CB8}" srcOrd="0" destOrd="0" presId="urn:microsoft.com/office/officeart/2008/layout/VerticalCurvedList"/>
    <dgm:cxn modelId="{352BC0A2-5E60-48A7-933E-3246FCF9D7F1}" type="presOf" srcId="{9208F258-0604-4BD5-B6A1-B951542E80FC}" destId="{5EA1A288-A6C4-4061-BE1A-74742332F9C3}" srcOrd="0" destOrd="0" presId="urn:microsoft.com/office/officeart/2008/layout/VerticalCurvedList"/>
    <dgm:cxn modelId="{F84492BA-7D68-4AE2-9650-76087236D1B2}" type="presOf" srcId="{7187FC37-7FDE-4A4A-9DDC-52D6BE07E6AB}" destId="{0C4DBC83-9BA1-46E2-9F76-D758B6BF3816}" srcOrd="0" destOrd="0" presId="urn:microsoft.com/office/officeart/2008/layout/VerticalCurvedList"/>
    <dgm:cxn modelId="{6C6E6DC6-4571-4FCE-9DD8-9CFB775414F8}" srcId="{659585E4-EF30-4B47-9AB5-525B5AA63260}" destId="{7187FC37-7FDE-4A4A-9DDC-52D6BE07E6AB}" srcOrd="3" destOrd="0" parTransId="{4C2B6CC4-4D9E-4FB7-9354-DE2F4944FC40}" sibTransId="{26E4AC67-C368-4602-96DD-20FB88CF393B}"/>
    <dgm:cxn modelId="{9A0C10DA-FE6A-44BD-BDB2-C7DEBCA664F7}" type="presOf" srcId="{ED290E2F-4789-48B6-A5A2-BE8FA9207727}" destId="{0DC11803-24ED-4FC3-9A13-811C44843ED5}" srcOrd="0" destOrd="0" presId="urn:microsoft.com/office/officeart/2008/layout/VerticalCurvedList"/>
    <dgm:cxn modelId="{4D815DFB-2866-4595-B6C1-1A8343592353}" type="presParOf" srcId="{12CB8357-DFEA-41D1-A9BF-D4FD4BB02708}" destId="{5BCC1563-AB0C-44D1-9884-4854F74BD983}" srcOrd="0" destOrd="0" presId="urn:microsoft.com/office/officeart/2008/layout/VerticalCurvedList"/>
    <dgm:cxn modelId="{D11A3093-D868-4D1D-B983-88D40D30FBCD}" type="presParOf" srcId="{5BCC1563-AB0C-44D1-9884-4854F74BD983}" destId="{7312304B-477E-4668-BDEA-AB38BFDDDAA4}" srcOrd="0" destOrd="0" presId="urn:microsoft.com/office/officeart/2008/layout/VerticalCurvedList"/>
    <dgm:cxn modelId="{8E8EE065-ED81-4ABA-BC52-4C543C7139C4}" type="presParOf" srcId="{7312304B-477E-4668-BDEA-AB38BFDDDAA4}" destId="{1C9A4DD4-2F4F-478F-88CD-A1D5FD529BE3}" srcOrd="0" destOrd="0" presId="urn:microsoft.com/office/officeart/2008/layout/VerticalCurvedList"/>
    <dgm:cxn modelId="{94781141-8CDE-4364-8361-C3FC2BFED260}" type="presParOf" srcId="{7312304B-477E-4668-BDEA-AB38BFDDDAA4}" destId="{AC78D98F-C59A-475C-B0A6-28E0D1D96CB8}" srcOrd="1" destOrd="0" presId="urn:microsoft.com/office/officeart/2008/layout/VerticalCurvedList"/>
    <dgm:cxn modelId="{22310181-C266-49FA-92D5-51AA3F10C04A}" type="presParOf" srcId="{7312304B-477E-4668-BDEA-AB38BFDDDAA4}" destId="{BA47789B-F9DF-4553-BBE3-B32C97D4893F}" srcOrd="2" destOrd="0" presId="urn:microsoft.com/office/officeart/2008/layout/VerticalCurvedList"/>
    <dgm:cxn modelId="{7FAB339D-2813-4CBC-80DC-ACF13B0F6973}" type="presParOf" srcId="{7312304B-477E-4668-BDEA-AB38BFDDDAA4}" destId="{0D78B69A-0C3F-4FA1-AB80-642518BDD97E}" srcOrd="3" destOrd="0" presId="urn:microsoft.com/office/officeart/2008/layout/VerticalCurvedList"/>
    <dgm:cxn modelId="{3D6DFCB5-C748-4722-96DD-D9D7199D3EBC}" type="presParOf" srcId="{5BCC1563-AB0C-44D1-9884-4854F74BD983}" destId="{696D1238-88B6-4DA9-8566-BEE1FB13EC0E}" srcOrd="1" destOrd="0" presId="urn:microsoft.com/office/officeart/2008/layout/VerticalCurvedList"/>
    <dgm:cxn modelId="{4ECEAE2D-4D41-469F-989B-457CF9192668}" type="presParOf" srcId="{5BCC1563-AB0C-44D1-9884-4854F74BD983}" destId="{9604BF25-9263-40A0-85B1-4CE73C0F692F}" srcOrd="2" destOrd="0" presId="urn:microsoft.com/office/officeart/2008/layout/VerticalCurvedList"/>
    <dgm:cxn modelId="{C83BC7AA-FD35-4531-9BC2-D5B13F5E4099}" type="presParOf" srcId="{9604BF25-9263-40A0-85B1-4CE73C0F692F}" destId="{29D53940-DB86-442E-9E26-844A0CAC67F7}" srcOrd="0" destOrd="0" presId="urn:microsoft.com/office/officeart/2008/layout/VerticalCurvedList"/>
    <dgm:cxn modelId="{1C6E5F8D-6A11-419A-8A8E-DE82C53E9176}" type="presParOf" srcId="{5BCC1563-AB0C-44D1-9884-4854F74BD983}" destId="{5BFBD730-5709-4984-8DD1-753BB6D85B39}" srcOrd="3" destOrd="0" presId="urn:microsoft.com/office/officeart/2008/layout/VerticalCurvedList"/>
    <dgm:cxn modelId="{15788794-06FE-45BE-9F55-7B58A60F2970}" type="presParOf" srcId="{5BCC1563-AB0C-44D1-9884-4854F74BD983}" destId="{204504ED-A291-4012-84D7-FEBE1A8049D8}" srcOrd="4" destOrd="0" presId="urn:microsoft.com/office/officeart/2008/layout/VerticalCurvedList"/>
    <dgm:cxn modelId="{E2DE111C-9CD6-4B7E-9D21-B1BC7821DDE5}" type="presParOf" srcId="{204504ED-A291-4012-84D7-FEBE1A8049D8}" destId="{11947F8C-FF66-4723-9625-695990B5D6FF}" srcOrd="0" destOrd="0" presId="urn:microsoft.com/office/officeart/2008/layout/VerticalCurvedList"/>
    <dgm:cxn modelId="{D542E363-B7F8-464E-A267-470E41097838}" type="presParOf" srcId="{5BCC1563-AB0C-44D1-9884-4854F74BD983}" destId="{0DC11803-24ED-4FC3-9A13-811C44843ED5}" srcOrd="5" destOrd="0" presId="urn:microsoft.com/office/officeart/2008/layout/VerticalCurvedList"/>
    <dgm:cxn modelId="{5D881D4F-9AA0-4CE9-9CA0-E00999E4F1B7}" type="presParOf" srcId="{5BCC1563-AB0C-44D1-9884-4854F74BD983}" destId="{9E426FC7-3064-460C-9827-D294279D04D3}" srcOrd="6" destOrd="0" presId="urn:microsoft.com/office/officeart/2008/layout/VerticalCurvedList"/>
    <dgm:cxn modelId="{2DEBC891-A28E-4E7D-B983-FF4FA7821A3F}" type="presParOf" srcId="{9E426FC7-3064-460C-9827-D294279D04D3}" destId="{4CCB3CBA-8A40-4D4A-876A-15CCC44C1888}" srcOrd="0" destOrd="0" presId="urn:microsoft.com/office/officeart/2008/layout/VerticalCurvedList"/>
    <dgm:cxn modelId="{6B17D335-E24D-4D95-A6EA-F9AB753774A5}" type="presParOf" srcId="{5BCC1563-AB0C-44D1-9884-4854F74BD983}" destId="{0C4DBC83-9BA1-46E2-9F76-D758B6BF3816}" srcOrd="7" destOrd="0" presId="urn:microsoft.com/office/officeart/2008/layout/VerticalCurvedList"/>
    <dgm:cxn modelId="{6A1CFA4D-BC75-4165-BAAE-7D59E1D6D357}" type="presParOf" srcId="{5BCC1563-AB0C-44D1-9884-4854F74BD983}" destId="{E504EE8F-0380-41C8-8A57-FB2C3C9C605A}" srcOrd="8" destOrd="0" presId="urn:microsoft.com/office/officeart/2008/layout/VerticalCurvedList"/>
    <dgm:cxn modelId="{EE5F74BC-FB4A-41CD-B2E8-A0B9E4B34109}" type="presParOf" srcId="{E504EE8F-0380-41C8-8A57-FB2C3C9C605A}" destId="{92B9F0E1-71FB-4F6C-AA78-92AC7A92028F}" srcOrd="0" destOrd="0" presId="urn:microsoft.com/office/officeart/2008/layout/VerticalCurvedList"/>
    <dgm:cxn modelId="{4ED311AD-1901-4823-89A6-202F0FBDB859}" type="presParOf" srcId="{5BCC1563-AB0C-44D1-9884-4854F74BD983}" destId="{5EA1A288-A6C4-4061-BE1A-74742332F9C3}" srcOrd="9" destOrd="0" presId="urn:microsoft.com/office/officeart/2008/layout/VerticalCurvedList"/>
    <dgm:cxn modelId="{609082B0-6B88-4208-95D8-B20C88B691FB}" type="presParOf" srcId="{5BCC1563-AB0C-44D1-9884-4854F74BD983}" destId="{219018BB-33B3-4779-B575-90D353B5C2BC}" srcOrd="10" destOrd="0" presId="urn:microsoft.com/office/officeart/2008/layout/VerticalCurvedList"/>
    <dgm:cxn modelId="{A8565B4B-5625-44D1-88AD-3EF9E59C0DF1}" type="presParOf" srcId="{219018BB-33B3-4779-B575-90D353B5C2BC}" destId="{C239BF8D-2498-44C1-B504-A87001014E1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6C64-A086-4029-977A-5757986DD15F}">
      <dsp:nvSpPr>
        <dsp:cNvPr id="0" name=""/>
        <dsp:cNvSpPr/>
      </dsp:nvSpPr>
      <dsp:spPr>
        <a:xfrm>
          <a:off x="-3871326" y="-594491"/>
          <a:ext cx="4613932" cy="4613932"/>
        </a:xfrm>
        <a:prstGeom prst="blockArc">
          <a:avLst>
            <a:gd name="adj1" fmla="val 18900000"/>
            <a:gd name="adj2" fmla="val 2700000"/>
            <a:gd name="adj3" fmla="val 468"/>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8E8321-BC5E-4C5D-BFE6-59A2E12211B7}">
      <dsp:nvSpPr>
        <dsp:cNvPr id="0" name=""/>
        <dsp:cNvSpPr/>
      </dsp:nvSpPr>
      <dsp:spPr>
        <a:xfrm>
          <a:off x="325486" y="213990"/>
          <a:ext cx="7765962" cy="428255"/>
        </a:xfrm>
        <a:prstGeom prst="rect">
          <a:avLst/>
        </a:prstGeom>
        <a:solidFill>
          <a:srgbClr val="1BB2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28" tIns="55880" rIns="55880" bIns="5588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GB" sz="2200" kern="1200" dirty="0">
              <a:solidFill>
                <a:schemeClr val="tx1"/>
              </a:solidFill>
            </a:rPr>
            <a:t>SHMI and HSMR in or below expected range</a:t>
          </a:r>
        </a:p>
      </dsp:txBody>
      <dsp:txXfrm>
        <a:off x="325486" y="213990"/>
        <a:ext cx="7765962" cy="428255"/>
      </dsp:txXfrm>
    </dsp:sp>
    <dsp:sp modelId="{71D57B03-0914-4201-9DDB-9FDD12908A35}">
      <dsp:nvSpPr>
        <dsp:cNvPr id="0" name=""/>
        <dsp:cNvSpPr/>
      </dsp:nvSpPr>
      <dsp:spPr>
        <a:xfrm>
          <a:off x="57826" y="160458"/>
          <a:ext cx="535319" cy="53531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5289F4-1928-492E-9532-1B222D5DA15C}">
      <dsp:nvSpPr>
        <dsp:cNvPr id="0" name=""/>
        <dsp:cNvSpPr/>
      </dsp:nvSpPr>
      <dsp:spPr>
        <a:xfrm>
          <a:off x="632361" y="856169"/>
          <a:ext cx="7459086" cy="428255"/>
        </a:xfrm>
        <a:prstGeom prst="rect">
          <a:avLst/>
        </a:prstGeom>
        <a:solidFill>
          <a:srgbClr val="F57E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2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100% Medical Examiner scrutiny and community expansion  </a:t>
          </a:r>
        </a:p>
      </dsp:txBody>
      <dsp:txXfrm>
        <a:off x="632361" y="856169"/>
        <a:ext cx="7459086" cy="428255"/>
      </dsp:txXfrm>
    </dsp:sp>
    <dsp:sp modelId="{A078CC39-88B1-44CA-BDC0-2E6C1A3EA171}">
      <dsp:nvSpPr>
        <dsp:cNvPr id="0" name=""/>
        <dsp:cNvSpPr/>
      </dsp:nvSpPr>
      <dsp:spPr>
        <a:xfrm>
          <a:off x="364701" y="802637"/>
          <a:ext cx="535319" cy="535319"/>
        </a:xfrm>
        <a:prstGeom prst="ellipse">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62548EDA-9A5E-401B-A3D6-7E983BB17243}">
      <dsp:nvSpPr>
        <dsp:cNvPr id="0" name=""/>
        <dsp:cNvSpPr/>
      </dsp:nvSpPr>
      <dsp:spPr>
        <a:xfrm>
          <a:off x="726547" y="1498347"/>
          <a:ext cx="7364900" cy="428255"/>
        </a:xfrm>
        <a:prstGeom prst="rect">
          <a:avLst/>
        </a:prstGeom>
        <a:solidFill>
          <a:srgbClr val="8BC4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2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 Ambulance handovers – continuous Quality Improvement</a:t>
          </a:r>
        </a:p>
      </dsp:txBody>
      <dsp:txXfrm>
        <a:off x="726547" y="1498347"/>
        <a:ext cx="7364900" cy="428255"/>
      </dsp:txXfrm>
    </dsp:sp>
    <dsp:sp modelId="{BC1C0FC7-A93D-4CF0-AD03-DEAB9C992F7C}">
      <dsp:nvSpPr>
        <dsp:cNvPr id="0" name=""/>
        <dsp:cNvSpPr/>
      </dsp:nvSpPr>
      <dsp:spPr>
        <a:xfrm>
          <a:off x="458887" y="1444815"/>
          <a:ext cx="535319" cy="535319"/>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13D1DCDA-0B4F-49F9-99C8-F7D3973AC474}">
      <dsp:nvSpPr>
        <dsp:cNvPr id="0" name=""/>
        <dsp:cNvSpPr/>
      </dsp:nvSpPr>
      <dsp:spPr>
        <a:xfrm>
          <a:off x="632361" y="2140525"/>
          <a:ext cx="7459086" cy="428255"/>
        </a:xfrm>
        <a:prstGeom prst="rect">
          <a:avLst/>
        </a:prstGeom>
        <a:solidFill>
          <a:srgbClr val="ED6F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2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&gt;90% NICE guidance compliance – evidence based care</a:t>
          </a:r>
        </a:p>
      </dsp:txBody>
      <dsp:txXfrm>
        <a:off x="632361" y="2140525"/>
        <a:ext cx="7459086" cy="428255"/>
      </dsp:txXfrm>
    </dsp:sp>
    <dsp:sp modelId="{EBC524FC-BD4C-46E6-8544-E31346DA793E}">
      <dsp:nvSpPr>
        <dsp:cNvPr id="0" name=""/>
        <dsp:cNvSpPr/>
      </dsp:nvSpPr>
      <dsp:spPr>
        <a:xfrm>
          <a:off x="364701" y="2086993"/>
          <a:ext cx="535319" cy="535319"/>
        </a:xfrm>
        <a:prstGeom prst="ellipse">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BD7CA3E6-F8AA-40C3-A709-1F20AC5E7A2B}">
      <dsp:nvSpPr>
        <dsp:cNvPr id="0" name=""/>
        <dsp:cNvSpPr/>
      </dsp:nvSpPr>
      <dsp:spPr>
        <a:xfrm>
          <a:off x="325486" y="2782703"/>
          <a:ext cx="7765962" cy="428255"/>
        </a:xfrm>
        <a:prstGeom prst="rect">
          <a:avLst/>
        </a:prstGeom>
        <a:solidFill>
          <a:srgbClr val="AF1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28"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Clinical pathway optimisation</a:t>
          </a:r>
        </a:p>
      </dsp:txBody>
      <dsp:txXfrm>
        <a:off x="325486" y="2782703"/>
        <a:ext cx="7765962" cy="428255"/>
      </dsp:txXfrm>
    </dsp:sp>
    <dsp:sp modelId="{4A7B3E08-8108-4D36-9B36-B3B9404D3B17}">
      <dsp:nvSpPr>
        <dsp:cNvPr id="0" name=""/>
        <dsp:cNvSpPr/>
      </dsp:nvSpPr>
      <dsp:spPr>
        <a:xfrm>
          <a:off x="57826" y="2729171"/>
          <a:ext cx="535319" cy="535319"/>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6C64-A086-4029-977A-5757986DD15F}">
      <dsp:nvSpPr>
        <dsp:cNvPr id="0" name=""/>
        <dsp:cNvSpPr/>
      </dsp:nvSpPr>
      <dsp:spPr>
        <a:xfrm>
          <a:off x="-4024193" y="-617731"/>
          <a:ext cx="4795528" cy="4795528"/>
        </a:xfrm>
        <a:prstGeom prst="blockArc">
          <a:avLst>
            <a:gd name="adj1" fmla="val 18900000"/>
            <a:gd name="adj2" fmla="val 2700000"/>
            <a:gd name="adj3" fmla="val 45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8E8321-BC5E-4C5D-BFE6-59A2E12211B7}">
      <dsp:nvSpPr>
        <dsp:cNvPr id="0" name=""/>
        <dsp:cNvSpPr/>
      </dsp:nvSpPr>
      <dsp:spPr>
        <a:xfrm>
          <a:off x="337971" y="222432"/>
          <a:ext cx="8118197" cy="445150"/>
        </a:xfrm>
        <a:prstGeom prst="rect">
          <a:avLst/>
        </a:prstGeom>
        <a:solidFill>
          <a:srgbClr val="1BB2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Implementing Medical Workforce Plan</a:t>
          </a:r>
        </a:p>
      </dsp:txBody>
      <dsp:txXfrm>
        <a:off x="337971" y="222432"/>
        <a:ext cx="8118197" cy="445150"/>
      </dsp:txXfrm>
    </dsp:sp>
    <dsp:sp modelId="{71D57B03-0914-4201-9DDB-9FDD12908A35}">
      <dsp:nvSpPr>
        <dsp:cNvPr id="0" name=""/>
        <dsp:cNvSpPr/>
      </dsp:nvSpPr>
      <dsp:spPr>
        <a:xfrm>
          <a:off x="59752" y="166789"/>
          <a:ext cx="556438" cy="55643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655268-09DB-4582-878B-E9E7223B90AC}">
      <dsp:nvSpPr>
        <dsp:cNvPr id="0" name=""/>
        <dsp:cNvSpPr/>
      </dsp:nvSpPr>
      <dsp:spPr>
        <a:xfrm>
          <a:off x="656953" y="889945"/>
          <a:ext cx="7799215" cy="445150"/>
        </a:xfrm>
        <a:prstGeom prst="rect">
          <a:avLst/>
        </a:prstGeom>
        <a:solidFill>
          <a:srgbClr val="F57E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12 New consultant appointments in year</a:t>
          </a:r>
        </a:p>
      </dsp:txBody>
      <dsp:txXfrm>
        <a:off x="656953" y="889945"/>
        <a:ext cx="7799215" cy="445150"/>
      </dsp:txXfrm>
    </dsp:sp>
    <dsp:sp modelId="{9284AC8B-76A9-4133-ABAE-F1EAB3BC9C14}">
      <dsp:nvSpPr>
        <dsp:cNvPr id="0" name=""/>
        <dsp:cNvSpPr/>
      </dsp:nvSpPr>
      <dsp:spPr>
        <a:xfrm>
          <a:off x="378734" y="834301"/>
          <a:ext cx="556438" cy="556438"/>
        </a:xfrm>
        <a:prstGeom prst="ellipse">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B3C91EB9-FB7F-4101-BC05-30EC06D1F91B}">
      <dsp:nvSpPr>
        <dsp:cNvPr id="0" name=""/>
        <dsp:cNvSpPr/>
      </dsp:nvSpPr>
      <dsp:spPr>
        <a:xfrm>
          <a:off x="754855" y="1557457"/>
          <a:ext cx="7701314" cy="445150"/>
        </a:xfrm>
        <a:prstGeom prst="rect">
          <a:avLst/>
        </a:prstGeom>
        <a:solidFill>
          <a:srgbClr val="8BC4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Investment in Medical Staffing business cases</a:t>
          </a:r>
        </a:p>
      </dsp:txBody>
      <dsp:txXfrm>
        <a:off x="754855" y="1557457"/>
        <a:ext cx="7701314" cy="445150"/>
      </dsp:txXfrm>
    </dsp:sp>
    <dsp:sp modelId="{E52005AC-7DAB-4615-9C99-B5337C476E87}">
      <dsp:nvSpPr>
        <dsp:cNvPr id="0" name=""/>
        <dsp:cNvSpPr/>
      </dsp:nvSpPr>
      <dsp:spPr>
        <a:xfrm>
          <a:off x="476636" y="1501813"/>
          <a:ext cx="556438" cy="556438"/>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66EAADF7-C542-49EE-BF54-391ADA310956}">
      <dsp:nvSpPr>
        <dsp:cNvPr id="0" name=""/>
        <dsp:cNvSpPr/>
      </dsp:nvSpPr>
      <dsp:spPr>
        <a:xfrm>
          <a:off x="656953" y="2224970"/>
          <a:ext cx="7799215" cy="445150"/>
        </a:xfrm>
        <a:prstGeom prst="rect">
          <a:avLst/>
        </a:prstGeom>
        <a:solidFill>
          <a:srgbClr val="ED6F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a:solidFill>
                <a:schemeClr val="tx1"/>
              </a:solidFill>
            </a:rPr>
            <a:t>NEW study leave policy</a:t>
          </a:r>
          <a:endParaRPr lang="en-GB" sz="2300" kern="1200" dirty="0">
            <a:solidFill>
              <a:schemeClr val="tx1"/>
            </a:solidFill>
          </a:endParaRPr>
        </a:p>
      </dsp:txBody>
      <dsp:txXfrm>
        <a:off x="656953" y="2224970"/>
        <a:ext cx="7799215" cy="445150"/>
      </dsp:txXfrm>
    </dsp:sp>
    <dsp:sp modelId="{1AD24558-7406-486F-9819-38979A337092}">
      <dsp:nvSpPr>
        <dsp:cNvPr id="0" name=""/>
        <dsp:cNvSpPr/>
      </dsp:nvSpPr>
      <dsp:spPr>
        <a:xfrm>
          <a:off x="378734" y="2169326"/>
          <a:ext cx="556438" cy="556438"/>
        </a:xfrm>
        <a:prstGeom prst="ellipse">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6E18F94E-8A8D-445C-9C51-D92919305EB2}">
      <dsp:nvSpPr>
        <dsp:cNvPr id="0" name=""/>
        <dsp:cNvSpPr/>
      </dsp:nvSpPr>
      <dsp:spPr>
        <a:xfrm>
          <a:off x="337971" y="2892482"/>
          <a:ext cx="8118197" cy="445150"/>
        </a:xfrm>
        <a:prstGeom prst="rect">
          <a:avLst/>
        </a:prstGeom>
        <a:solidFill>
          <a:srgbClr val="AF1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NEW online appraisal and annual leave systems</a:t>
          </a:r>
        </a:p>
      </dsp:txBody>
      <dsp:txXfrm>
        <a:off x="337971" y="2892482"/>
        <a:ext cx="8118197" cy="445150"/>
      </dsp:txXfrm>
    </dsp:sp>
    <dsp:sp modelId="{7D182DA9-6B3E-456B-B15B-245E325EBC89}">
      <dsp:nvSpPr>
        <dsp:cNvPr id="0" name=""/>
        <dsp:cNvSpPr/>
      </dsp:nvSpPr>
      <dsp:spPr>
        <a:xfrm>
          <a:off x="59752" y="2836838"/>
          <a:ext cx="556438" cy="556438"/>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6C64-A086-4029-977A-5757986DD15F}">
      <dsp:nvSpPr>
        <dsp:cNvPr id="0" name=""/>
        <dsp:cNvSpPr/>
      </dsp:nvSpPr>
      <dsp:spPr>
        <a:xfrm>
          <a:off x="-4024193" y="-617731"/>
          <a:ext cx="4795528" cy="4795528"/>
        </a:xfrm>
        <a:prstGeom prst="blockArc">
          <a:avLst>
            <a:gd name="adj1" fmla="val 18900000"/>
            <a:gd name="adj2" fmla="val 2700000"/>
            <a:gd name="adj3" fmla="val 45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8E8321-BC5E-4C5D-BFE6-59A2E12211B7}">
      <dsp:nvSpPr>
        <dsp:cNvPr id="0" name=""/>
        <dsp:cNvSpPr/>
      </dsp:nvSpPr>
      <dsp:spPr>
        <a:xfrm>
          <a:off x="337971" y="222432"/>
          <a:ext cx="8118197" cy="445150"/>
        </a:xfrm>
        <a:prstGeom prst="rect">
          <a:avLst/>
        </a:prstGeom>
        <a:solidFill>
          <a:srgbClr val="1BB2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Same Day Emergency Care - £6.3m ED expansion </a:t>
          </a:r>
        </a:p>
      </dsp:txBody>
      <dsp:txXfrm>
        <a:off x="337971" y="222432"/>
        <a:ext cx="8118197" cy="445150"/>
      </dsp:txXfrm>
    </dsp:sp>
    <dsp:sp modelId="{71D57B03-0914-4201-9DDB-9FDD12908A35}">
      <dsp:nvSpPr>
        <dsp:cNvPr id="0" name=""/>
        <dsp:cNvSpPr/>
      </dsp:nvSpPr>
      <dsp:spPr>
        <a:xfrm>
          <a:off x="59752" y="166789"/>
          <a:ext cx="556438" cy="55643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655268-09DB-4582-878B-E9E7223B90AC}">
      <dsp:nvSpPr>
        <dsp:cNvPr id="0" name=""/>
        <dsp:cNvSpPr/>
      </dsp:nvSpPr>
      <dsp:spPr>
        <a:xfrm>
          <a:off x="656953" y="889945"/>
          <a:ext cx="7799215" cy="445150"/>
        </a:xfrm>
        <a:prstGeom prst="rect">
          <a:avLst/>
        </a:prstGeom>
        <a:solidFill>
          <a:srgbClr val="F57E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GIRFT - Low risk pre-operative pathway</a:t>
          </a:r>
        </a:p>
      </dsp:txBody>
      <dsp:txXfrm>
        <a:off x="656953" y="889945"/>
        <a:ext cx="7799215" cy="445150"/>
      </dsp:txXfrm>
    </dsp:sp>
    <dsp:sp modelId="{9284AC8B-76A9-4133-ABAE-F1EAB3BC9C14}">
      <dsp:nvSpPr>
        <dsp:cNvPr id="0" name=""/>
        <dsp:cNvSpPr/>
      </dsp:nvSpPr>
      <dsp:spPr>
        <a:xfrm>
          <a:off x="378734" y="834301"/>
          <a:ext cx="556438" cy="556438"/>
        </a:xfrm>
        <a:prstGeom prst="ellipse">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B3C91EB9-FB7F-4101-BC05-30EC06D1F91B}">
      <dsp:nvSpPr>
        <dsp:cNvPr id="0" name=""/>
        <dsp:cNvSpPr/>
      </dsp:nvSpPr>
      <dsp:spPr>
        <a:xfrm>
          <a:off x="754855" y="1557457"/>
          <a:ext cx="7701314" cy="445150"/>
        </a:xfrm>
        <a:prstGeom prst="rect">
          <a:avLst/>
        </a:prstGeom>
        <a:solidFill>
          <a:srgbClr val="8BC4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Virtual fracture clinic and e-trauma</a:t>
          </a:r>
        </a:p>
      </dsp:txBody>
      <dsp:txXfrm>
        <a:off x="754855" y="1557457"/>
        <a:ext cx="7701314" cy="445150"/>
      </dsp:txXfrm>
    </dsp:sp>
    <dsp:sp modelId="{E52005AC-7DAB-4615-9C99-B5337C476E87}">
      <dsp:nvSpPr>
        <dsp:cNvPr id="0" name=""/>
        <dsp:cNvSpPr/>
      </dsp:nvSpPr>
      <dsp:spPr>
        <a:xfrm>
          <a:off x="476636" y="1501813"/>
          <a:ext cx="556438" cy="556438"/>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66EAADF7-C542-49EE-BF54-391ADA310956}">
      <dsp:nvSpPr>
        <dsp:cNvPr id="0" name=""/>
        <dsp:cNvSpPr/>
      </dsp:nvSpPr>
      <dsp:spPr>
        <a:xfrm>
          <a:off x="656953" y="2224970"/>
          <a:ext cx="7799215" cy="445150"/>
        </a:xfrm>
        <a:prstGeom prst="rect">
          <a:avLst/>
        </a:prstGeom>
        <a:solidFill>
          <a:srgbClr val="ED6F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 </a:t>
          </a:r>
          <a:r>
            <a:rPr lang="en-GB" sz="2300" kern="1200" dirty="0" err="1">
              <a:solidFill>
                <a:schemeClr val="tx1"/>
              </a:solidFill>
            </a:rPr>
            <a:t>Badgernet</a:t>
          </a:r>
          <a:r>
            <a:rPr lang="en-GB" sz="2300" kern="1200" dirty="0">
              <a:solidFill>
                <a:schemeClr val="tx1"/>
              </a:solidFill>
            </a:rPr>
            <a:t> Maternity Electronic Patient Record</a:t>
          </a:r>
        </a:p>
      </dsp:txBody>
      <dsp:txXfrm>
        <a:off x="656953" y="2224970"/>
        <a:ext cx="7799215" cy="445150"/>
      </dsp:txXfrm>
    </dsp:sp>
    <dsp:sp modelId="{1AD24558-7406-486F-9819-38979A337092}">
      <dsp:nvSpPr>
        <dsp:cNvPr id="0" name=""/>
        <dsp:cNvSpPr/>
      </dsp:nvSpPr>
      <dsp:spPr>
        <a:xfrm>
          <a:off x="378734" y="2169326"/>
          <a:ext cx="556438" cy="556438"/>
        </a:xfrm>
        <a:prstGeom prst="ellipse">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6E18F94E-8A8D-445C-9C51-D92919305EB2}">
      <dsp:nvSpPr>
        <dsp:cNvPr id="0" name=""/>
        <dsp:cNvSpPr/>
      </dsp:nvSpPr>
      <dsp:spPr>
        <a:xfrm>
          <a:off x="337971" y="2892482"/>
          <a:ext cx="8118197" cy="445150"/>
        </a:xfrm>
        <a:prstGeom prst="rect">
          <a:avLst/>
        </a:prstGeom>
        <a:solidFill>
          <a:srgbClr val="AF1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338" tIns="58420" rIns="58420" bIns="58420" numCol="1" spcCol="1270" anchor="ctr"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GB" sz="2300" kern="1200" dirty="0">
              <a:solidFill>
                <a:schemeClr val="tx1"/>
              </a:solidFill>
            </a:rPr>
            <a:t>100% Digital inpatient prescribing including Critical Care </a:t>
          </a:r>
        </a:p>
      </dsp:txBody>
      <dsp:txXfrm>
        <a:off x="337971" y="2892482"/>
        <a:ext cx="8118197" cy="445150"/>
      </dsp:txXfrm>
    </dsp:sp>
    <dsp:sp modelId="{7D182DA9-6B3E-456B-B15B-245E325EBC89}">
      <dsp:nvSpPr>
        <dsp:cNvPr id="0" name=""/>
        <dsp:cNvSpPr/>
      </dsp:nvSpPr>
      <dsp:spPr>
        <a:xfrm>
          <a:off x="59752" y="2836838"/>
          <a:ext cx="556438" cy="556438"/>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8D98F-C59A-475C-B0A6-28E0D1D96CB8}">
      <dsp:nvSpPr>
        <dsp:cNvPr id="0" name=""/>
        <dsp:cNvSpPr/>
      </dsp:nvSpPr>
      <dsp:spPr>
        <a:xfrm>
          <a:off x="-3963500" y="-608504"/>
          <a:ext cx="4723429" cy="4723429"/>
        </a:xfrm>
        <a:prstGeom prst="blockArc">
          <a:avLst>
            <a:gd name="adj1" fmla="val 18900000"/>
            <a:gd name="adj2" fmla="val 2700000"/>
            <a:gd name="adj3" fmla="val 457"/>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D1238-88B6-4DA9-8566-BEE1FB13EC0E}">
      <dsp:nvSpPr>
        <dsp:cNvPr id="0" name=""/>
        <dsp:cNvSpPr/>
      </dsp:nvSpPr>
      <dsp:spPr>
        <a:xfrm>
          <a:off x="333014" y="219081"/>
          <a:ext cx="4206803" cy="4384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014"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Implementation of refreshed WHH People and EDI Strategies</a:t>
          </a:r>
        </a:p>
      </dsp:txBody>
      <dsp:txXfrm>
        <a:off x="333014" y="219081"/>
        <a:ext cx="4206803" cy="438442"/>
      </dsp:txXfrm>
    </dsp:sp>
    <dsp:sp modelId="{29D53940-DB86-442E-9E26-844A0CAC67F7}">
      <dsp:nvSpPr>
        <dsp:cNvPr id="0" name=""/>
        <dsp:cNvSpPr/>
      </dsp:nvSpPr>
      <dsp:spPr>
        <a:xfrm>
          <a:off x="58987" y="164275"/>
          <a:ext cx="548053" cy="548053"/>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FBD730-5709-4984-8DD1-753BB6D85B39}">
      <dsp:nvSpPr>
        <dsp:cNvPr id="0" name=""/>
        <dsp:cNvSpPr/>
      </dsp:nvSpPr>
      <dsp:spPr>
        <a:xfrm>
          <a:off x="647189" y="876535"/>
          <a:ext cx="3892627" cy="4384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014"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Targeted recruitment campaigns for ED, Maternity and Pharmacy </a:t>
          </a:r>
        </a:p>
      </dsp:txBody>
      <dsp:txXfrm>
        <a:off x="647189" y="876535"/>
        <a:ext cx="3892627" cy="438442"/>
      </dsp:txXfrm>
    </dsp:sp>
    <dsp:sp modelId="{11947F8C-FF66-4723-9625-695990B5D6FF}">
      <dsp:nvSpPr>
        <dsp:cNvPr id="0" name=""/>
        <dsp:cNvSpPr/>
      </dsp:nvSpPr>
      <dsp:spPr>
        <a:xfrm>
          <a:off x="373163" y="821729"/>
          <a:ext cx="548053" cy="548053"/>
        </a:xfrm>
        <a:prstGeom prst="ellipse">
          <a:avLst/>
        </a:prstGeom>
        <a:blipFill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C11803-24ED-4FC3-9A13-811C44843ED5}">
      <dsp:nvSpPr>
        <dsp:cNvPr id="0" name=""/>
        <dsp:cNvSpPr/>
      </dsp:nvSpPr>
      <dsp:spPr>
        <a:xfrm>
          <a:off x="743616" y="1533989"/>
          <a:ext cx="3796201" cy="4384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014"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Celebration of Festival of Light and Black History Month (Staff Networks)</a:t>
          </a:r>
        </a:p>
      </dsp:txBody>
      <dsp:txXfrm>
        <a:off x="743616" y="1533989"/>
        <a:ext cx="3796201" cy="438442"/>
      </dsp:txXfrm>
    </dsp:sp>
    <dsp:sp modelId="{4CCB3CBA-8A40-4D4A-876A-15CCC44C1888}">
      <dsp:nvSpPr>
        <dsp:cNvPr id="0" name=""/>
        <dsp:cNvSpPr/>
      </dsp:nvSpPr>
      <dsp:spPr>
        <a:xfrm>
          <a:off x="469589" y="1479183"/>
          <a:ext cx="548053" cy="548053"/>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4DBC83-9BA1-46E2-9F76-D758B6BF3816}">
      <dsp:nvSpPr>
        <dsp:cNvPr id="0" name=""/>
        <dsp:cNvSpPr/>
      </dsp:nvSpPr>
      <dsp:spPr>
        <a:xfrm>
          <a:off x="647189" y="2191442"/>
          <a:ext cx="3892627" cy="4384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014"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Continuation of Growing As A Leader programme to develop our staff</a:t>
          </a:r>
        </a:p>
      </dsp:txBody>
      <dsp:txXfrm>
        <a:off x="647189" y="2191442"/>
        <a:ext cx="3892627" cy="438442"/>
      </dsp:txXfrm>
    </dsp:sp>
    <dsp:sp modelId="{92B9F0E1-71FB-4F6C-AA78-92AC7A92028F}">
      <dsp:nvSpPr>
        <dsp:cNvPr id="0" name=""/>
        <dsp:cNvSpPr/>
      </dsp:nvSpPr>
      <dsp:spPr>
        <a:xfrm>
          <a:off x="373163" y="2136637"/>
          <a:ext cx="548053" cy="548053"/>
        </a:xfrm>
        <a:prstGeom prst="ellipse">
          <a:avLst/>
        </a:prstGeom>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A1A288-A6C4-4061-BE1A-74742332F9C3}">
      <dsp:nvSpPr>
        <dsp:cNvPr id="0" name=""/>
        <dsp:cNvSpPr/>
      </dsp:nvSpPr>
      <dsp:spPr>
        <a:xfrm>
          <a:off x="333014" y="2848896"/>
          <a:ext cx="4206803" cy="43844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014"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Implementation of Winter Well campaign and approach</a:t>
          </a:r>
        </a:p>
      </dsp:txBody>
      <dsp:txXfrm>
        <a:off x="333014" y="2848896"/>
        <a:ext cx="4206803" cy="438442"/>
      </dsp:txXfrm>
    </dsp:sp>
    <dsp:sp modelId="{C239BF8D-2498-44C1-B504-A87001014E1D}">
      <dsp:nvSpPr>
        <dsp:cNvPr id="0" name=""/>
        <dsp:cNvSpPr/>
      </dsp:nvSpPr>
      <dsp:spPr>
        <a:xfrm>
          <a:off x="58987" y="2794091"/>
          <a:ext cx="548053" cy="548053"/>
        </a:xfrm>
        <a:prstGeom prst="ellipse">
          <a:avLst/>
        </a:prstGeom>
        <a:blipFill rotWithShape="0">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1CD9C-0166-4109-BD85-AE5882992635}" type="datetimeFigureOut">
              <a:rPr lang="en-GB" smtClean="0"/>
              <a:t>29/11/2022</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135775-67D5-4C4B-A787-048116EEB3EF}" type="slidenum">
              <a:rPr lang="en-GB" smtClean="0"/>
              <a:t>‹#›</a:t>
            </a:fld>
            <a:endParaRPr lang="en-GB" dirty="0"/>
          </a:p>
        </p:txBody>
      </p:sp>
    </p:spTree>
    <p:extLst>
      <p:ext uri="{BB962C8B-B14F-4D97-AF65-F5344CB8AC3E}">
        <p14:creationId xmlns:p14="http://schemas.microsoft.com/office/powerpoint/2010/main" val="357998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FC6B8FF-F9C0-43FD-8DCD-8DC6560542CA}" type="slidenum">
              <a:rPr lang="en-GB" smtClean="0"/>
              <a:pPr>
                <a:defRPr/>
              </a:pPr>
              <a:t>20</a:t>
            </a:fld>
            <a:endParaRPr lang="en-GB" dirty="0"/>
          </a:p>
        </p:txBody>
      </p:sp>
    </p:spTree>
    <p:extLst>
      <p:ext uri="{BB962C8B-B14F-4D97-AF65-F5344CB8AC3E}">
        <p14:creationId xmlns:p14="http://schemas.microsoft.com/office/powerpoint/2010/main" val="285359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r>
              <a:rPr lang="en-GB" b="0" dirty="0"/>
              <a:t>The people priorities achievements focus on three key areas: </a:t>
            </a:r>
          </a:p>
          <a:p>
            <a:pPr marL="228600" indent="-228600">
              <a:buAutoNum type="arabicParenR"/>
            </a:pPr>
            <a:r>
              <a:rPr lang="en-GB" b="0" dirty="0"/>
              <a:t>Employment service and Human Resources</a:t>
            </a:r>
          </a:p>
          <a:p>
            <a:pPr marL="228600" indent="-228600">
              <a:buAutoNum type="arabicParenR"/>
            </a:pPr>
            <a:r>
              <a:rPr lang="en-GB" b="0" dirty="0"/>
              <a:t>All About You – focus on our people</a:t>
            </a:r>
          </a:p>
          <a:p>
            <a:pPr marL="228600" indent="-228600">
              <a:buAutoNum type="arabicParenR"/>
            </a:pPr>
            <a:r>
              <a:rPr lang="en-GB" b="0" dirty="0"/>
              <a:t>Equality, Diversity and Inclusion</a:t>
            </a:r>
          </a:p>
          <a:p>
            <a:endParaRPr lang="en-GB" dirty="0"/>
          </a:p>
        </p:txBody>
      </p:sp>
      <p:sp>
        <p:nvSpPr>
          <p:cNvPr id="4" name="Slide Number Placeholder 3"/>
          <p:cNvSpPr>
            <a:spLocks noGrp="1"/>
          </p:cNvSpPr>
          <p:nvPr>
            <p:ph type="sldNum" sz="quarter" idx="5"/>
          </p:nvPr>
        </p:nvSpPr>
        <p:spPr/>
        <p:txBody>
          <a:bodyPr/>
          <a:lstStyle/>
          <a:p>
            <a:fld id="{CB135775-67D5-4C4B-A787-048116EEB3EF}" type="slidenum">
              <a:rPr lang="en-GB" smtClean="0"/>
              <a:t>39</a:t>
            </a:fld>
            <a:endParaRPr lang="en-GB" dirty="0"/>
          </a:p>
        </p:txBody>
      </p:sp>
    </p:spTree>
    <p:extLst>
      <p:ext uri="{BB962C8B-B14F-4D97-AF65-F5344CB8AC3E}">
        <p14:creationId xmlns:p14="http://schemas.microsoft.com/office/powerpoint/2010/main" val="3280980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Employment Services and Human Resources </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35775-67D5-4C4B-A787-048116EEB3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83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All About You</a:t>
            </a:r>
          </a:p>
          <a:p>
            <a:pPr marL="0" indent="0">
              <a:buFont typeface="Arial" panose="020B0604020202020204" pitchFamily="34" charset="0"/>
              <a:buNone/>
            </a:pPr>
            <a:r>
              <a:rPr lang="en-GB" b="0" dirty="0"/>
              <a:t>All about you is the staff engagement, wellbeing, learning and OD brand which focuses on four areas which are levers to ensure that our people stay happy, motivated, healthy, and supported to develop: </a:t>
            </a:r>
          </a:p>
          <a:p>
            <a:pPr marL="0" indent="0">
              <a:buFont typeface="Arial" panose="020B0604020202020204" pitchFamily="34" charset="0"/>
              <a:buNone/>
            </a:pPr>
            <a:r>
              <a:rPr lang="en-GB" b="0" dirty="0"/>
              <a:t>1)How are staff are valued </a:t>
            </a:r>
          </a:p>
          <a:p>
            <a:pPr marL="0" indent="0">
              <a:buFont typeface="Arial" panose="020B0604020202020204" pitchFamily="34" charset="0"/>
              <a:buNone/>
            </a:pPr>
            <a:r>
              <a:rPr lang="en-GB" b="0" dirty="0"/>
              <a:t>2) How staff voice are heard and how staff are included </a:t>
            </a:r>
          </a:p>
          <a:p>
            <a:pPr marL="0" indent="0">
              <a:buFont typeface="Arial" panose="020B0604020202020204" pitchFamily="34" charset="0"/>
              <a:buNone/>
            </a:pPr>
            <a:r>
              <a:rPr lang="en-GB" b="0" dirty="0"/>
              <a:t>3) How staff are supported </a:t>
            </a:r>
          </a:p>
          <a:p>
            <a:pPr marL="0" indent="0">
              <a:buFont typeface="Arial" panose="020B0604020202020204" pitchFamily="34" charset="0"/>
              <a:buNone/>
            </a:pPr>
            <a:r>
              <a:rPr lang="en-GB" b="0" dirty="0"/>
              <a:t>4) How staff are developed </a:t>
            </a:r>
          </a:p>
          <a:p>
            <a:pPr marL="0" indent="0">
              <a:buFont typeface="Arial" panose="020B0604020202020204" pitchFamily="34" charset="0"/>
              <a:buNone/>
            </a:pPr>
            <a:endParaRPr lang="en-GB" b="0" dirty="0"/>
          </a:p>
          <a:p>
            <a:pPr marL="0" indent="0">
              <a:buFont typeface="Arial" panose="020B0604020202020204" pitchFamily="34" charset="0"/>
              <a:buNone/>
            </a:pPr>
            <a:r>
              <a:rPr lang="en-GB" b="1" dirty="0"/>
              <a:t>How am I valued?</a:t>
            </a:r>
          </a:p>
          <a:p>
            <a:pPr marL="171450" indent="-171450">
              <a:buFont typeface="Arial" panose="020B0604020202020204" pitchFamily="34" charset="0"/>
              <a:buChar char="•"/>
            </a:pPr>
            <a:r>
              <a:rPr lang="en-GB" b="0" dirty="0"/>
              <a:t>Aligned to the refreshed organisational values of “kind” and “inclusive”, a kindness, civility and respect programme has been developed for deployment in 2022-23 to embed this approach across all departments and teams. </a:t>
            </a:r>
          </a:p>
          <a:p>
            <a:pPr marL="171450" indent="-171450">
              <a:buFont typeface="Arial" panose="020B0604020202020204" pitchFamily="34" charset="0"/>
              <a:buChar char="•"/>
            </a:pPr>
            <a:r>
              <a:rPr lang="en-GB" b="0" dirty="0"/>
              <a:t>The organisation have reviewed the behaviours that are expected of the WHH workforce which has been implemented in supporting documentation for medical, clinical and non-clinical members of staff. </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How am I included?</a:t>
            </a:r>
          </a:p>
          <a:p>
            <a:pPr marL="171450" indent="-171450">
              <a:buFont typeface="Arial" panose="020B0604020202020204" pitchFamily="34" charset="0"/>
              <a:buChar char="•"/>
            </a:pPr>
            <a:r>
              <a:rPr lang="en-GB" b="0" dirty="0"/>
              <a:t>The organisation continues to support Staff Networks whose membership are growing with new titles and focus for each staff network. </a:t>
            </a:r>
          </a:p>
          <a:p>
            <a:pPr marL="171450" indent="-171450">
              <a:buFont typeface="Arial" panose="020B0604020202020204" pitchFamily="34" charset="0"/>
              <a:buChar char="•"/>
            </a:pPr>
            <a:r>
              <a:rPr lang="en-GB" b="0" dirty="0"/>
              <a:t>Responding to staff feedback, a range of staff survey clinics have been implemented to enable teams to develop key actions to respond to their department staff survey results, therefore closing the feedback loop </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How am I supported?</a:t>
            </a:r>
          </a:p>
          <a:p>
            <a:pPr marL="171450" indent="-171450">
              <a:buFont typeface="Arial" panose="020B0604020202020204" pitchFamily="34" charset="0"/>
              <a:buChar char="•"/>
            </a:pPr>
            <a:r>
              <a:rPr lang="en-GB" b="0" dirty="0"/>
              <a:t>Substantive investment into OH and mental wellbeing team with permanent counselling team and additional OH specialist nurses to further support the workforce and respond to workforce need </a:t>
            </a:r>
          </a:p>
          <a:p>
            <a:pPr marL="171450" indent="-171450">
              <a:buFont typeface="Arial" panose="020B0604020202020204" pitchFamily="34" charset="0"/>
              <a:buChar char="•"/>
            </a:pPr>
            <a:r>
              <a:rPr lang="en-GB" b="0" dirty="0"/>
              <a:t>Development of cross-staff group staff facilities task and finish group to further enhance staff rest areas across both Warrington and Halton sites </a:t>
            </a:r>
          </a:p>
          <a:p>
            <a:pPr marL="171450" indent="-171450">
              <a:buFont typeface="Arial" panose="020B0604020202020204" pitchFamily="34" charset="0"/>
              <a:buChar char="•"/>
            </a:pPr>
            <a:r>
              <a:rPr lang="en-GB" b="0" dirty="0"/>
              <a:t>Focus on financial wellbeing and the development of resources to support financial wellbeing in the organisation, from the development of toy and school uniform swap shops to facilitating visits from local Credit Unions and Citizens Advice to support staff</a:t>
            </a:r>
          </a:p>
          <a:p>
            <a:pPr marL="171450" indent="-171450">
              <a:buFont typeface="Arial" panose="020B0604020202020204" pitchFamily="34" charset="0"/>
              <a:buChar char="•"/>
            </a:pPr>
            <a:r>
              <a:rPr lang="en-GB" b="0" dirty="0"/>
              <a:t>Partnership working with the </a:t>
            </a:r>
            <a:r>
              <a:rPr lang="en-GB" b="0" dirty="0" err="1"/>
              <a:t>Brathay</a:t>
            </a:r>
            <a:r>
              <a:rPr lang="en-GB" b="0" dirty="0"/>
              <a:t> Trust to deliver intensive supportive programme for staff most affected by COVID-19 in partnership with the mental wellbeing hub. </a:t>
            </a:r>
          </a:p>
          <a:p>
            <a:pPr marL="171450" indent="-171450">
              <a:buFont typeface="Arial" panose="020B0604020202020204" pitchFamily="34" charset="0"/>
              <a:buChar char="•"/>
            </a:pPr>
            <a:r>
              <a:rPr lang="en-GB" b="0" dirty="0"/>
              <a:t>Work in partnership with Rugby League Cares across both sites to support staff</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How am I developed?</a:t>
            </a:r>
          </a:p>
          <a:p>
            <a:pPr marL="171450" indent="-171450">
              <a:buFont typeface="Arial" panose="020B0604020202020204" pitchFamily="34" charset="0"/>
              <a:buChar char="•"/>
            </a:pPr>
            <a:r>
              <a:rPr lang="en-GB" b="0" dirty="0"/>
              <a:t>Responding to the need of enabling the workforce to continue to recover from the pandemic and sustained operational pressures, bespoke workforce programmes have been developed and delivered</a:t>
            </a:r>
          </a:p>
          <a:p>
            <a:pPr marL="171450" indent="-171450">
              <a:buFont typeface="Arial" panose="020B0604020202020204" pitchFamily="34" charset="0"/>
              <a:buChar char="•"/>
            </a:pPr>
            <a:r>
              <a:rPr lang="en-GB" b="0" dirty="0"/>
              <a:t>Easing of social distancing and IPC restrictions have enabled the widening participation agenda to be implemented fully with an increase in apprenticeship and work experience opportunities. Inclusive approach has been the subject of a national conference where we were key note speakers</a:t>
            </a:r>
          </a:p>
          <a:p>
            <a:pPr marL="171450" indent="-171450">
              <a:buFont typeface="Arial" panose="020B0604020202020204" pitchFamily="34" charset="0"/>
              <a:buChar char="•"/>
            </a:pPr>
            <a:r>
              <a:rPr lang="en-GB" b="0" dirty="0"/>
              <a:t>Pilot undertaken of new national talent management Scope for Growth tool to make the most out of development conversations with staff which supports retention.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35775-67D5-4C4B-A787-048116EEB3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70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Equality, Diversity and Inclusion </a:t>
            </a:r>
          </a:p>
          <a:p>
            <a:pPr marL="0" indent="0">
              <a:buFont typeface="Arial" panose="020B0604020202020204" pitchFamily="34" charset="0"/>
              <a:buNone/>
            </a:pPr>
            <a:r>
              <a:rPr lang="en-GB" b="0" dirty="0"/>
              <a:t>The organisation in 2021-2022 achieved the following: </a:t>
            </a:r>
          </a:p>
          <a:p>
            <a:pPr marL="171450" indent="-171450">
              <a:buFont typeface="Arial" panose="020B0604020202020204" pitchFamily="34" charset="0"/>
              <a:buChar char="•"/>
            </a:pPr>
            <a:r>
              <a:rPr lang="en-GB" b="0" dirty="0"/>
              <a:t>Navajo Charter Mark status – a reflection of our commitment to meeting the needs and providing the environment infrastructure to support our LGBTQ+ colleagues, patients and visitors </a:t>
            </a:r>
          </a:p>
          <a:p>
            <a:pPr marL="171450" indent="-171450">
              <a:buFont typeface="Arial" panose="020B0604020202020204" pitchFamily="34" charset="0"/>
              <a:buChar char="•"/>
            </a:pPr>
            <a:r>
              <a:rPr lang="en-GB" b="0" dirty="0"/>
              <a:t>Silver Employer Recognition Scheme from the Armed Forces Covenant </a:t>
            </a:r>
          </a:p>
          <a:p>
            <a:pPr marL="171450" indent="-171450">
              <a:buFont typeface="Arial" panose="020B0604020202020204" pitchFamily="34" charset="0"/>
              <a:buChar char="•"/>
            </a:pPr>
            <a:r>
              <a:rPr lang="en-GB" b="0" dirty="0"/>
              <a:t>Committed to and actively working towards Disability Confident Level 3 </a:t>
            </a:r>
          </a:p>
          <a:p>
            <a:pPr marL="171450" indent="-171450">
              <a:buFont typeface="Arial" panose="020B0604020202020204" pitchFamily="34" charset="0"/>
              <a:buChar char="•"/>
            </a:pPr>
            <a:r>
              <a:rPr lang="en-GB" b="0" dirty="0"/>
              <a:t>Improvements in WRES (Workforce Race Equality Standard) and WDES (Workforce Disability Equality Standard) scores</a:t>
            </a:r>
          </a:p>
          <a:p>
            <a:pPr marL="0" indent="0">
              <a:buFont typeface="Arial" panose="020B0604020202020204" pitchFamily="34" charset="0"/>
              <a:buNone/>
            </a:pPr>
            <a:endParaRPr lang="en-GB" b="0" dirty="0"/>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35775-67D5-4C4B-A787-048116EEB3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49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5"/>
          </p:nvPr>
        </p:nvSpPr>
        <p:spPr/>
        <p:txBody>
          <a:bodyPr/>
          <a:lstStyle/>
          <a:p>
            <a:pPr>
              <a:defRPr/>
            </a:pPr>
            <a:fld id="{8FC6B8FF-F9C0-43FD-8DCD-8DC6560542CA}" type="slidenum">
              <a:rPr lang="en-GB" smtClean="0"/>
              <a:pPr>
                <a:defRPr/>
              </a:pPr>
              <a:t>23</a:t>
            </a:fld>
            <a:endParaRPr lang="en-GB"/>
          </a:p>
        </p:txBody>
      </p:sp>
    </p:spTree>
    <p:extLst>
      <p:ext uri="{BB962C8B-B14F-4D97-AF65-F5344CB8AC3E}">
        <p14:creationId xmlns:p14="http://schemas.microsoft.com/office/powerpoint/2010/main" val="219165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08318" rtl="0" eaLnBrk="0" fontAlgn="base" latinLnBrk="0" hangingPunct="0">
              <a:lnSpc>
                <a:spcPct val="100000"/>
              </a:lnSpc>
              <a:spcBef>
                <a:spcPct val="0"/>
              </a:spcBef>
              <a:spcAft>
                <a:spcPct val="0"/>
              </a:spcAft>
              <a:buClrTx/>
              <a:buSzTx/>
              <a:buFontTx/>
              <a:buNone/>
              <a:tabLst/>
              <a:defRPr/>
            </a:pPr>
            <a:fld id="{8FC6B8FF-F9C0-43FD-8DCD-8DC6560542CA}"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8318"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5335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08318" rtl="0" eaLnBrk="0" fontAlgn="base" latinLnBrk="0" hangingPunct="0">
              <a:lnSpc>
                <a:spcPct val="100000"/>
              </a:lnSpc>
              <a:spcBef>
                <a:spcPct val="0"/>
              </a:spcBef>
              <a:spcAft>
                <a:spcPct val="0"/>
              </a:spcAft>
              <a:buClrTx/>
              <a:buSzTx/>
              <a:buFontTx/>
              <a:buNone/>
              <a:tabLst/>
              <a:defRPr/>
            </a:pPr>
            <a:fld id="{8FC6B8FF-F9C0-43FD-8DCD-8DC6560542CA}"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8318"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7966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E145BA-BA79-4EAF-9A7E-B59F00C97D9A}" type="slidenum">
              <a:rPr lang="en-GB" smtClean="0"/>
              <a:t>28</a:t>
            </a:fld>
            <a:endParaRPr lang="en-GB"/>
          </a:p>
        </p:txBody>
      </p:sp>
    </p:spTree>
    <p:extLst>
      <p:ext uri="{BB962C8B-B14F-4D97-AF65-F5344CB8AC3E}">
        <p14:creationId xmlns:p14="http://schemas.microsoft.com/office/powerpoint/2010/main" val="352143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FC6B8FF-F9C0-43FD-8DCD-8DC6560542CA}" type="slidenum">
              <a:rPr lang="en-GB" smtClean="0"/>
              <a:pPr>
                <a:defRPr/>
              </a:pPr>
              <a:t>30</a:t>
            </a:fld>
            <a:endParaRPr lang="en-GB" dirty="0"/>
          </a:p>
        </p:txBody>
      </p:sp>
    </p:spTree>
    <p:extLst>
      <p:ext uri="{BB962C8B-B14F-4D97-AF65-F5344CB8AC3E}">
        <p14:creationId xmlns:p14="http://schemas.microsoft.com/office/powerpoint/2010/main" val="239110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a:defRPr/>
            </a:pPr>
            <a:fld id="{8FC6B8FF-F9C0-43FD-8DCD-8DC6560542CA}" type="slidenum">
              <a:rPr lang="en-GB" smtClean="0"/>
              <a:pPr>
                <a:defRPr/>
              </a:pPr>
              <a:t>31</a:t>
            </a:fld>
            <a:endParaRPr lang="en-GB"/>
          </a:p>
        </p:txBody>
      </p:sp>
    </p:spTree>
    <p:extLst>
      <p:ext uri="{BB962C8B-B14F-4D97-AF65-F5344CB8AC3E}">
        <p14:creationId xmlns:p14="http://schemas.microsoft.com/office/powerpoint/2010/main" val="420977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a:defRPr/>
            </a:pPr>
            <a:fld id="{8FC6B8FF-F9C0-43FD-8DCD-8DC6560542CA}" type="slidenum">
              <a:rPr lang="en-GB" smtClean="0"/>
              <a:pPr>
                <a:defRPr/>
              </a:pPr>
              <a:t>32</a:t>
            </a:fld>
            <a:endParaRPr lang="en-GB"/>
          </a:p>
        </p:txBody>
      </p:sp>
    </p:spTree>
    <p:extLst>
      <p:ext uri="{BB962C8B-B14F-4D97-AF65-F5344CB8AC3E}">
        <p14:creationId xmlns:p14="http://schemas.microsoft.com/office/powerpoint/2010/main" val="348995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135775-67D5-4C4B-A787-048116EEB3EF}" type="slidenum">
              <a:rPr lang="en-GB" smtClean="0"/>
              <a:t>36</a:t>
            </a:fld>
            <a:endParaRPr lang="en-GB" dirty="0"/>
          </a:p>
        </p:txBody>
      </p:sp>
    </p:spTree>
    <p:extLst>
      <p:ext uri="{BB962C8B-B14F-4D97-AF65-F5344CB8AC3E}">
        <p14:creationId xmlns:p14="http://schemas.microsoft.com/office/powerpoint/2010/main" val="205102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76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6744269" y="4867915"/>
            <a:ext cx="2133600" cy="273844"/>
          </a:xfrm>
          <a:prstGeom prst="rect">
            <a:avLst/>
          </a:prstGeom>
        </p:spPr>
        <p:txBody>
          <a:bodyPr/>
          <a:lstStyle/>
          <a:p>
            <a:fld id="{878FDF13-623D-4D49-B776-35F90F05E831}" type="slidenum">
              <a:rPr lang="en-US" smtClean="0"/>
              <a:t>‹#›</a:t>
            </a:fld>
            <a:endParaRPr lang="en-US" dirty="0"/>
          </a:p>
        </p:txBody>
      </p:sp>
    </p:spTree>
    <p:extLst>
      <p:ext uri="{BB962C8B-B14F-4D97-AF65-F5344CB8AC3E}">
        <p14:creationId xmlns:p14="http://schemas.microsoft.com/office/powerpoint/2010/main" val="262344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60661"/>
            <a:ext cx="8229600" cy="857250"/>
          </a:xfrm>
        </p:spPr>
        <p:txBody>
          <a:bodyPr/>
          <a:lstStyle/>
          <a:p>
            <a:r>
              <a:rPr lang="en-US" dirty="0"/>
              <a:t>Click to edit Master title style</a:t>
            </a:r>
            <a:endParaRPr lang="en-GB" dirty="0"/>
          </a:p>
        </p:txBody>
      </p:sp>
      <p:sp>
        <p:nvSpPr>
          <p:cNvPr id="9" name="Content Placeholder 2"/>
          <p:cNvSpPr>
            <a:spLocks noGrp="1"/>
          </p:cNvSpPr>
          <p:nvPr>
            <p:ph idx="1"/>
          </p:nvPr>
        </p:nvSpPr>
        <p:spPr>
          <a:xfrm>
            <a:off x="457200" y="1054833"/>
            <a:ext cx="8229600" cy="3262117"/>
          </a:xfrm>
        </p:spPr>
        <p:txBody>
          <a:bodyPr>
            <a:normAutofit/>
          </a:bodyPr>
          <a:lstStyle>
            <a:lvl1pPr>
              <a:buClr>
                <a:schemeClr val="accent4">
                  <a:lumMod val="75000"/>
                </a:schemeClr>
              </a:buClr>
              <a:defRPr sz="2800"/>
            </a:lvl1pPr>
          </a:lstStyle>
          <a:p>
            <a:pPr lvl="0"/>
            <a:r>
              <a:rPr lang="en-US"/>
              <a:t>Click to edit Master text styles</a:t>
            </a:r>
          </a:p>
        </p:txBody>
      </p:sp>
      <p:sp>
        <p:nvSpPr>
          <p:cNvPr id="4" name="Rectangle 3">
            <a:extLst>
              <a:ext uri="{FF2B5EF4-FFF2-40B4-BE49-F238E27FC236}">
                <a16:creationId xmlns:a16="http://schemas.microsoft.com/office/drawing/2014/main" id="{8D70D0D9-4002-43C8-A301-6E0BE4EF2B3A}"/>
              </a:ext>
            </a:extLst>
          </p:cNvPr>
          <p:cNvSpPr/>
          <p:nvPr userDrawn="1"/>
        </p:nvSpPr>
        <p:spPr>
          <a:xfrm>
            <a:off x="7576457" y="0"/>
            <a:ext cx="1567543" cy="806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466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CA3E9E-154F-48A2-9C8E-304B72CB77DF}"/>
              </a:ext>
            </a:extLst>
          </p:cNvPr>
          <p:cNvSpPr/>
          <p:nvPr userDrawn="1"/>
        </p:nvSpPr>
        <p:spPr>
          <a:xfrm>
            <a:off x="7576457" y="0"/>
            <a:ext cx="1567543" cy="806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2436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sz="half" idx="1"/>
          </p:nvPr>
        </p:nvSpPr>
        <p:spPr>
          <a:xfrm>
            <a:off x="457200" y="1384609"/>
            <a:ext cx="4038600" cy="2921260"/>
          </a:xfrm>
        </p:spPr>
        <p:txBody>
          <a:bodyPr/>
          <a:lstStyle>
            <a:lvl1pPr>
              <a:buClr>
                <a:schemeClr val="accent4">
                  <a:lumMod val="75000"/>
                </a:schemeClr>
              </a:buCl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Content Placeholder 2"/>
          <p:cNvSpPr>
            <a:spLocks noGrp="1"/>
          </p:cNvSpPr>
          <p:nvPr>
            <p:ph sz="half" idx="10"/>
          </p:nvPr>
        </p:nvSpPr>
        <p:spPr>
          <a:xfrm>
            <a:off x="4758520" y="1384609"/>
            <a:ext cx="4038600" cy="2921260"/>
          </a:xfrm>
        </p:spPr>
        <p:txBody>
          <a:bodyPr/>
          <a:lstStyle>
            <a:lvl1pPr>
              <a:buClr>
                <a:schemeClr val="accent4">
                  <a:lumMod val="75000"/>
                </a:schemeClr>
              </a:buCl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030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7" name="Rectangle 6">
            <a:extLst>
              <a:ext uri="{FF2B5EF4-FFF2-40B4-BE49-F238E27FC236}">
                <a16:creationId xmlns:a16="http://schemas.microsoft.com/office/drawing/2014/main" id="{23B38D34-6E64-48BF-B3FB-3F001C166281}"/>
              </a:ext>
            </a:extLst>
          </p:cNvPr>
          <p:cNvSpPr/>
          <p:nvPr userDrawn="1"/>
        </p:nvSpPr>
        <p:spPr>
          <a:xfrm>
            <a:off x="7493794" y="0"/>
            <a:ext cx="1650206" cy="9501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9653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277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4"/>
            <a:ext cx="5486400" cy="4031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636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HH Corportae Rebrand Presentation slides-02.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7471"/>
            <a:ext cx="9141291"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8536371"/>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7" r:id="rId8"/>
  </p:sldLayoutIdLst>
  <p:txStyles>
    <p:titleStyle>
      <a:lvl1pPr algn="l" defTabSz="457200" rtl="0" eaLnBrk="1" latinLnBrk="0" hangingPunct="1">
        <a:spcBef>
          <a:spcPct val="0"/>
        </a:spcBef>
        <a:buNone/>
        <a:defRPr sz="3600" kern="1200">
          <a:solidFill>
            <a:schemeClr val="accent5"/>
          </a:solidFill>
          <a:latin typeface="+mj-lt"/>
          <a:ea typeface="+mj-ea"/>
          <a:cs typeface="+mj-cs"/>
        </a:defRPr>
      </a:lvl1pPr>
    </p:titleStyle>
    <p:bodyStyle>
      <a:lvl1pPr marL="342900" indent="-342900" algn="l" defTabSz="457200" rtl="0" eaLnBrk="1" latinLnBrk="0" hangingPunct="1">
        <a:spcBef>
          <a:spcPct val="20000"/>
        </a:spcBef>
        <a:buClr>
          <a:schemeClr val="accent4">
            <a:lumMod val="75000"/>
          </a:schemeClr>
        </a:buClr>
        <a:buFont typeface="Wingdings" panose="05000000000000000000" pitchFamily="2" charset="2"/>
        <a:buChar char="§"/>
        <a:defRPr sz="28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cid:image004.png@01D8FF50.DB6A8F50" TargetMode="External"/><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1.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tmp"/><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image" Target="../media/image6.tmp"/><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822700"/>
            <a:ext cx="1955800" cy="546100"/>
          </a:xfrm>
          <a:prstGeom prst="rect">
            <a:avLst/>
          </a:prstGeom>
        </p:spPr>
      </p:pic>
      <p:pic>
        <p:nvPicPr>
          <p:cNvPr id="3" name="Picture 2"/>
          <p:cNvPicPr>
            <a:picLocks noChangeAspect="1"/>
          </p:cNvPicPr>
          <p:nvPr/>
        </p:nvPicPr>
        <p:blipFill>
          <a:blip r:embed="rId3"/>
          <a:stretch>
            <a:fillRect/>
          </a:stretch>
        </p:blipFill>
        <p:spPr>
          <a:xfrm>
            <a:off x="7690224" y="117288"/>
            <a:ext cx="1219200" cy="292100"/>
          </a:xfrm>
          <a:prstGeom prst="rect">
            <a:avLst/>
          </a:prstGeom>
        </p:spPr>
      </p:pic>
      <p:pic>
        <p:nvPicPr>
          <p:cNvPr id="4" name="Picture 3" descr="WHH Corportae Rebrand Presentation slides-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 y="18348"/>
            <a:ext cx="9144000" cy="5143500"/>
          </a:xfrm>
          <a:prstGeom prst="rect">
            <a:avLst/>
          </a:prstGeom>
        </p:spPr>
      </p:pic>
      <p:sp>
        <p:nvSpPr>
          <p:cNvPr id="5" name="Rectangle 4"/>
          <p:cNvSpPr/>
          <p:nvPr/>
        </p:nvSpPr>
        <p:spPr>
          <a:xfrm>
            <a:off x="107343" y="1175339"/>
            <a:ext cx="8929313" cy="1323439"/>
          </a:xfrm>
          <a:prstGeom prst="rect">
            <a:avLst/>
          </a:prstGeom>
        </p:spPr>
        <p:txBody>
          <a:bodyPr wrap="square">
            <a:spAutoFit/>
          </a:bodyPr>
          <a:lstStyle/>
          <a:p>
            <a:pPr algn="ctr"/>
            <a:r>
              <a:rPr lang="en-US" sz="4000" dirty="0">
                <a:solidFill>
                  <a:schemeClr val="bg1"/>
                </a:solidFill>
              </a:rPr>
              <a:t>Welcome to our </a:t>
            </a:r>
          </a:p>
          <a:p>
            <a:pPr algn="ctr"/>
            <a:r>
              <a:rPr lang="en-US" sz="4000" dirty="0">
                <a:solidFill>
                  <a:schemeClr val="bg1"/>
                </a:solidFill>
              </a:rPr>
              <a:t>Annual Members’ Meeting</a:t>
            </a:r>
          </a:p>
        </p:txBody>
      </p:sp>
      <p:sp>
        <p:nvSpPr>
          <p:cNvPr id="7" name="Subtitle 2">
            <a:extLst>
              <a:ext uri="{FF2B5EF4-FFF2-40B4-BE49-F238E27FC236}">
                <a16:creationId xmlns:a16="http://schemas.microsoft.com/office/drawing/2014/main" id="{CE19DBA9-9583-03AD-FBDC-32B6EB0BB43C}"/>
              </a:ext>
            </a:extLst>
          </p:cNvPr>
          <p:cNvSpPr txBox="1">
            <a:spLocks/>
          </p:cNvSpPr>
          <p:nvPr/>
        </p:nvSpPr>
        <p:spPr>
          <a:xfrm>
            <a:off x="1477645" y="4111522"/>
            <a:ext cx="6188710" cy="51455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rgbClr val="65CBC9"/>
              </a:buClr>
              <a:buFont typeface="Wingdings" panose="05000000000000000000" pitchFamily="2" charset="2"/>
              <a:buNone/>
              <a:defRPr sz="2000" b="1" kern="1200">
                <a:solidFill>
                  <a:schemeClr val="accent2"/>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Clr>
                <a:srgbClr val="65CBC9"/>
              </a:buClr>
              <a:buFont typeface="Wingdings" panose="05000000000000000000" pitchFamily="2" charset="2"/>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65CBC9"/>
              </a:buClr>
              <a:buFont typeface="Wingdings" panose="05000000000000000000" pitchFamily="2" charset="2"/>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65CBC9"/>
              </a:buClr>
              <a:buFont typeface="Wingdings" panose="05000000000000000000" pitchFamily="2"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65CBC9"/>
              </a:buClr>
              <a:buFont typeface="Wingdings" panose="05000000000000000000" pitchFamily="2" charset="2"/>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
                <a:srgbClr val="65CBC9"/>
              </a:buClr>
              <a:buSzTx/>
              <a:buFont typeface="Wingdings" panose="05000000000000000000" pitchFamily="2" charset="2"/>
              <a:buNone/>
              <a:tabLst/>
              <a:defRPr/>
            </a:pPr>
            <a:r>
              <a:rPr kumimoji="0" lang="en-GB" sz="2400" b="0" u="none" strike="noStrike" kern="1200" cap="none" spc="0" normalizeH="0" baseline="0" noProof="0" dirty="0">
                <a:ln>
                  <a:noFill/>
                </a:ln>
                <a:solidFill>
                  <a:srgbClr val="ED7D31"/>
                </a:solidFill>
                <a:effectLst/>
                <a:uLnTx/>
                <a:uFillTx/>
                <a:latin typeface="+mn-lt"/>
                <a:ea typeface="+mn-ea"/>
                <a:cs typeface="Arial" panose="020B0604020202020204" pitchFamily="34" charset="0"/>
              </a:rPr>
              <a:t>30</a:t>
            </a:r>
            <a:r>
              <a:rPr kumimoji="0" lang="en-GB" sz="2400" b="0" u="none" strike="noStrike" kern="1200" cap="none" spc="0" normalizeH="0" baseline="30000" noProof="0" dirty="0">
                <a:ln>
                  <a:noFill/>
                </a:ln>
                <a:solidFill>
                  <a:srgbClr val="ED7D31"/>
                </a:solidFill>
                <a:effectLst/>
                <a:uLnTx/>
                <a:uFillTx/>
                <a:latin typeface="+mn-lt"/>
                <a:ea typeface="+mn-ea"/>
                <a:cs typeface="Arial" panose="020B0604020202020204" pitchFamily="34" charset="0"/>
              </a:rPr>
              <a:t>th</a:t>
            </a:r>
            <a:r>
              <a:rPr kumimoji="0" lang="en-GB" sz="2400" b="0" u="none" strike="noStrike" kern="1200" cap="none" spc="0" normalizeH="0" baseline="0" noProof="0" dirty="0">
                <a:ln>
                  <a:noFill/>
                </a:ln>
                <a:solidFill>
                  <a:srgbClr val="ED7D31"/>
                </a:solidFill>
                <a:effectLst/>
                <a:uLnTx/>
                <a:uFillTx/>
                <a:latin typeface="+mn-lt"/>
                <a:ea typeface="+mn-ea"/>
                <a:cs typeface="Arial" panose="020B0604020202020204" pitchFamily="34" charset="0"/>
              </a:rPr>
              <a:t> November 2022</a:t>
            </a:r>
          </a:p>
        </p:txBody>
      </p:sp>
    </p:spTree>
    <p:extLst>
      <p:ext uri="{BB962C8B-B14F-4D97-AF65-F5344CB8AC3E}">
        <p14:creationId xmlns:p14="http://schemas.microsoft.com/office/powerpoint/2010/main" val="2691065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Quality highlights</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3693319"/>
          </a:xfrm>
          <a:prstGeom prst="rect">
            <a:avLst/>
          </a:prstGeom>
          <a:noFill/>
        </p:spPr>
        <p:txBody>
          <a:bodyPr wrap="square" numCol="2" rtlCol="0">
            <a:spAutoFit/>
          </a:bodyPr>
          <a:lstStyle/>
          <a:p>
            <a:pPr marL="285750" indent="-285750">
              <a:buFont typeface="Arial" panose="020B0604020202020204" pitchFamily="34" charset="0"/>
              <a:buChar char="•"/>
            </a:pPr>
            <a:r>
              <a:rPr lang="en-GB" dirty="0"/>
              <a:t>We invested over £5.5m in radiology services, including a new MRI Centre and scanner, plus a refurbished CT Scanning Suite</a:t>
            </a:r>
          </a:p>
          <a:p>
            <a:pPr marL="285750" indent="-285750">
              <a:buFont typeface="Arial" panose="020B0604020202020204" pitchFamily="34" charset="0"/>
              <a:buChar char="•"/>
            </a:pPr>
            <a:r>
              <a:rPr lang="en-GB" dirty="0"/>
              <a:t>We re-opened Ward B18 as our new Acute Respiratory Unit</a:t>
            </a:r>
          </a:p>
          <a:p>
            <a:pPr marL="285750" indent="-285750">
              <a:buFont typeface="Arial" panose="020B0604020202020204" pitchFamily="34" charset="0"/>
              <a:buChar char="•"/>
            </a:pPr>
            <a:r>
              <a:rPr lang="en-GB" dirty="0"/>
              <a:t>We started work on the two-storey, £6.3m Emergency Department expansion, which enabled the creation of a new Same Day Emergency Care unit</a:t>
            </a:r>
          </a:p>
          <a:p>
            <a:pPr marL="285750" indent="-285750">
              <a:buFont typeface="Arial" panose="020B0604020202020204" pitchFamily="34" charset="0"/>
              <a:buChar char="•"/>
            </a:pPr>
            <a:r>
              <a:rPr lang="en-GB" dirty="0"/>
              <a:t>We improved our ambulance handover times, in partnership with the North West Ambulance Service </a:t>
            </a:r>
          </a:p>
          <a:p>
            <a:pPr marL="285750" indent="-285750">
              <a:buFont typeface="Arial" panose="020B0604020202020204" pitchFamily="34" charset="0"/>
              <a:buChar char="•"/>
            </a:pPr>
            <a:r>
              <a:rPr lang="en-GB" dirty="0"/>
              <a:t>At Halton Hospital, we officially opened our new Breast Care Centre at the Captain Sir Tom Moore building, as well as the new Pre-Treatment Centre </a:t>
            </a:r>
          </a:p>
          <a:p>
            <a:pPr marL="285750" indent="-285750">
              <a:buFont typeface="Arial" panose="020B0604020202020204" pitchFamily="34" charset="0"/>
              <a:buChar char="•"/>
            </a:pPr>
            <a:r>
              <a:rPr lang="en-GB" dirty="0"/>
              <a:t>Our Halton Clinical Research Unit, which opened in March 2021, became established, with up to 30 studies open to recruitment at any one time</a:t>
            </a:r>
          </a:p>
          <a:p>
            <a:pPr marL="285750" indent="-285750">
              <a:buFont typeface="Arial" panose="020B0604020202020204" pitchFamily="34" charset="0"/>
              <a:buChar char="•"/>
            </a:pPr>
            <a:r>
              <a:rPr lang="en-GB" dirty="0"/>
              <a:t>We administered more than 70,000 doses of COVID-19 vaccines, of which more than 10,000 were boosters</a:t>
            </a:r>
          </a:p>
        </p:txBody>
      </p:sp>
    </p:spTree>
    <p:extLst>
      <p:ext uri="{BB962C8B-B14F-4D97-AF65-F5344CB8AC3E}">
        <p14:creationId xmlns:p14="http://schemas.microsoft.com/office/powerpoint/2010/main" val="3509106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People highlights</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3416320"/>
          </a:xfrm>
          <a:prstGeom prst="rect">
            <a:avLst/>
          </a:prstGeom>
          <a:noFill/>
        </p:spPr>
        <p:txBody>
          <a:bodyPr wrap="square" numCol="2" rtlCol="0">
            <a:spAutoFit/>
          </a:bodyPr>
          <a:lstStyle/>
          <a:p>
            <a:pPr marL="285750" indent="-285750">
              <a:buFont typeface="Arial" panose="020B0604020202020204" pitchFamily="34" charset="0"/>
              <a:buChar char="•"/>
            </a:pPr>
            <a:r>
              <a:rPr lang="en-GB" dirty="0"/>
              <a:t>Looking after and developing our staff has always been a central tenet of our COVID-19 response</a:t>
            </a:r>
          </a:p>
          <a:p>
            <a:pPr marL="285750" indent="-285750">
              <a:buFont typeface="Arial" panose="020B0604020202020204" pitchFamily="34" charset="0"/>
              <a:buChar char="•"/>
            </a:pPr>
            <a:r>
              <a:rPr lang="en-GB" dirty="0"/>
              <a:t>We continued to develop our leadership and enhance our health and wellbeing offer</a:t>
            </a:r>
          </a:p>
          <a:p>
            <a:pPr marL="285750" indent="-285750">
              <a:buFont typeface="Arial" panose="020B0604020202020204" pitchFamily="34" charset="0"/>
              <a:buChar char="•"/>
            </a:pPr>
            <a:r>
              <a:rPr lang="en-GB" dirty="0"/>
              <a:t>We opened the Habab Clinical Education Centre in memory of our very own Jo Habab, lost to COVID-19 in May 2020</a:t>
            </a:r>
          </a:p>
          <a:p>
            <a:pPr marL="285750" indent="-285750">
              <a:buFont typeface="Arial" panose="020B0604020202020204" pitchFamily="34" charset="0"/>
              <a:buChar char="•"/>
            </a:pPr>
            <a:r>
              <a:rPr lang="en-GB" dirty="0"/>
              <a:t>By the end of 2021, we had welcomed 90 overseas nurses, including refugees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Our four staff networks made real progress, embracing change and driving innovation</a:t>
            </a:r>
          </a:p>
          <a:p>
            <a:pPr marL="285750" indent="-285750">
              <a:buFont typeface="Arial" panose="020B0604020202020204" pitchFamily="34" charset="0"/>
              <a:buChar char="•"/>
            </a:pPr>
            <a:r>
              <a:rPr lang="en-GB" dirty="0"/>
              <a:t>In the summer of 2021, we introduced the new ‘You Made a Difference’ awards, highlighting the amazing ways Team WHH go the extra mile to make a difference to people’s lives, day in and day out</a:t>
            </a:r>
          </a:p>
          <a:p>
            <a:pPr marL="285750" indent="-285750">
              <a:buFont typeface="Arial" panose="020B0604020202020204" pitchFamily="34" charset="0"/>
              <a:buChar char="•"/>
            </a:pPr>
            <a:r>
              <a:rPr lang="en-GB" dirty="0"/>
              <a:t>Our Thank You Awards, held in December 2021, saw 326 applications, beating the previous year’s record of 215</a:t>
            </a:r>
          </a:p>
        </p:txBody>
      </p:sp>
    </p:spTree>
    <p:extLst>
      <p:ext uri="{BB962C8B-B14F-4D97-AF65-F5344CB8AC3E}">
        <p14:creationId xmlns:p14="http://schemas.microsoft.com/office/powerpoint/2010/main" val="3866555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Sustainability highlights</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3416320"/>
          </a:xfrm>
          <a:prstGeom prst="rect">
            <a:avLst/>
          </a:prstGeom>
          <a:noFill/>
        </p:spPr>
        <p:txBody>
          <a:bodyPr wrap="square" numCol="2" rtlCol="0">
            <a:spAutoFit/>
          </a:bodyPr>
          <a:lstStyle/>
          <a:p>
            <a:pPr marL="285750" indent="-285750">
              <a:buFont typeface="Arial" panose="020B0604020202020204" pitchFamily="34" charset="0"/>
              <a:buChar char="•"/>
            </a:pPr>
            <a:r>
              <a:rPr lang="en-GB" dirty="0"/>
              <a:t>We delivered the financial position agreed with our regulator, recording an adjusted surplus position of £0.2m at the close of the year, which was slightly better than the breakeven plan we had previously agreed</a:t>
            </a:r>
          </a:p>
          <a:p>
            <a:pPr marL="285750" indent="-285750">
              <a:buFont typeface="Arial" panose="020B0604020202020204" pitchFamily="34" charset="0"/>
              <a:buChar char="•"/>
            </a:pPr>
            <a:r>
              <a:rPr lang="en-GB" dirty="0"/>
              <a:t>COVID-19 expenditure was £7.8m </a:t>
            </a:r>
          </a:p>
          <a:p>
            <a:pPr marL="285750" indent="-285750">
              <a:buFont typeface="Arial" panose="020B0604020202020204" pitchFamily="34" charset="0"/>
              <a:buChar char="•"/>
            </a:pPr>
            <a:r>
              <a:rPr lang="en-GB" dirty="0"/>
              <a:t>The final Capital spend for the year was £19m</a:t>
            </a:r>
          </a:p>
          <a:p>
            <a:pPr marL="285750" indent="-285750">
              <a:buFont typeface="Arial" panose="020B0604020202020204" pitchFamily="34" charset="0"/>
              <a:buChar char="•"/>
            </a:pPr>
            <a:r>
              <a:rPr lang="en-GB" dirty="0"/>
              <a:t>We worked in partnership at a place level, as well as across the new Integrated Care System</a:t>
            </a:r>
          </a:p>
          <a:p>
            <a:pPr marL="285750" indent="-285750">
              <a:buFont typeface="Arial" panose="020B0604020202020204" pitchFamily="34" charset="0"/>
              <a:buChar char="•"/>
            </a:pPr>
            <a:r>
              <a:rPr lang="en-GB" dirty="0"/>
              <a:t>We remained aware of the important role we play in our communities as an anchor institution, progressing plans to provide services in the heart of our communities and remaining committed to Net Zero Carbon and our Green Plan</a:t>
            </a:r>
          </a:p>
          <a:p>
            <a:pPr marL="285750" indent="-285750">
              <a:buFont typeface="Arial" panose="020B0604020202020204" pitchFamily="34" charset="0"/>
              <a:buChar char="•"/>
            </a:pPr>
            <a:r>
              <a:rPr lang="en-GB" dirty="0"/>
              <a:t>We submitted a proposal to secure one of the last remaining eight places in the Government’s national new hospitals programme, and discussed these plans with then Prime Minister Boris Johnson when he visited Warrington Hospital</a:t>
            </a:r>
          </a:p>
        </p:txBody>
      </p:sp>
    </p:spTree>
    <p:extLst>
      <p:ext uri="{BB962C8B-B14F-4D97-AF65-F5344CB8AC3E}">
        <p14:creationId xmlns:p14="http://schemas.microsoft.com/office/powerpoint/2010/main" val="376427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57" y="1109811"/>
            <a:ext cx="8648054" cy="2923877"/>
          </a:xfrm>
          <a:prstGeom prst="rect">
            <a:avLst/>
          </a:prstGeom>
        </p:spPr>
        <p:txBody>
          <a:bodyPr wrap="square">
            <a:spAutoFit/>
          </a:bodyPr>
          <a:lstStyle/>
          <a:p>
            <a:pPr algn="ctr"/>
            <a:r>
              <a:rPr lang="en-GB" sz="4000" dirty="0"/>
              <a:t>Quality, people and operational performance</a:t>
            </a:r>
          </a:p>
          <a:p>
            <a:pPr algn="ctr"/>
            <a:endParaRPr lang="en-GB" sz="4000" dirty="0">
              <a:solidFill>
                <a:schemeClr val="accent5"/>
              </a:solidFill>
            </a:endParaRPr>
          </a:p>
          <a:p>
            <a:pPr algn="ctr"/>
            <a:r>
              <a:rPr lang="en-GB" sz="3200" dirty="0">
                <a:solidFill>
                  <a:schemeClr val="accent5"/>
                </a:solidFill>
              </a:rPr>
              <a:t>Dr Paul Fitzsimmons</a:t>
            </a:r>
          </a:p>
          <a:p>
            <a:pPr algn="ctr"/>
            <a:r>
              <a:rPr lang="en-GB" sz="3200" dirty="0">
                <a:solidFill>
                  <a:schemeClr val="accent5"/>
                </a:solidFill>
              </a:rPr>
              <a:t>Executive Medical Director</a:t>
            </a:r>
          </a:p>
        </p:txBody>
      </p:sp>
    </p:spTree>
    <p:extLst>
      <p:ext uri="{BB962C8B-B14F-4D97-AF65-F5344CB8AC3E}">
        <p14:creationId xmlns:p14="http://schemas.microsoft.com/office/powerpoint/2010/main" val="3602827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661"/>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pPr>
              <a:spcAft>
                <a:spcPts val="600"/>
              </a:spcAft>
            </a:pPr>
            <a:r>
              <a:rPr lang="en-GB" sz="2800" dirty="0">
                <a:solidFill>
                  <a:schemeClr val="accent5"/>
                </a:solidFill>
              </a:rPr>
              <a:t>Quality highlights </a:t>
            </a:r>
          </a:p>
        </p:txBody>
      </p:sp>
      <p:graphicFrame>
        <p:nvGraphicFramePr>
          <p:cNvPr id="3" name="Diagram 2">
            <a:extLst>
              <a:ext uri="{FF2B5EF4-FFF2-40B4-BE49-F238E27FC236}">
                <a16:creationId xmlns:a16="http://schemas.microsoft.com/office/drawing/2014/main" id="{AD64F72F-9166-F000-FE73-40E49253A751}"/>
              </a:ext>
            </a:extLst>
          </p:cNvPr>
          <p:cNvGraphicFramePr/>
          <p:nvPr/>
        </p:nvGraphicFramePr>
        <p:xfrm>
          <a:off x="457200" y="859275"/>
          <a:ext cx="8136542" cy="342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654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rgbClr val="4BACC6"/>
                </a:solidFill>
                <a:latin typeface="+mn-lt"/>
              </a:rPr>
              <a:t>Quality – service accreditation – RCP JAG &amp; RCOA ACSA</a:t>
            </a:r>
          </a:p>
        </p:txBody>
      </p:sp>
      <p:pic>
        <p:nvPicPr>
          <p:cNvPr id="7" name="Picture 6">
            <a:extLst>
              <a:ext uri="{FF2B5EF4-FFF2-40B4-BE49-F238E27FC236}">
                <a16:creationId xmlns:a16="http://schemas.microsoft.com/office/drawing/2014/main" id="{E7DB8074-E5B6-8325-5198-74297779863E}"/>
              </a:ext>
            </a:extLst>
          </p:cNvPr>
          <p:cNvPicPr>
            <a:picLocks noChangeAspect="1"/>
          </p:cNvPicPr>
          <p:nvPr/>
        </p:nvPicPr>
        <p:blipFill>
          <a:blip r:embed="rId2"/>
          <a:stretch>
            <a:fillRect/>
          </a:stretch>
        </p:blipFill>
        <p:spPr>
          <a:xfrm>
            <a:off x="5314509" y="3884795"/>
            <a:ext cx="3485536" cy="644106"/>
          </a:xfrm>
          <a:prstGeom prst="rect">
            <a:avLst/>
          </a:prstGeom>
        </p:spPr>
      </p:pic>
      <p:sp>
        <p:nvSpPr>
          <p:cNvPr id="8" name="TextBox 7">
            <a:extLst>
              <a:ext uri="{FF2B5EF4-FFF2-40B4-BE49-F238E27FC236}">
                <a16:creationId xmlns:a16="http://schemas.microsoft.com/office/drawing/2014/main" id="{2EFDBB52-68D4-D52D-54AD-FF8FD8943FC2}"/>
              </a:ext>
            </a:extLst>
          </p:cNvPr>
          <p:cNvSpPr txBox="1"/>
          <p:nvPr/>
        </p:nvSpPr>
        <p:spPr>
          <a:xfrm>
            <a:off x="173323" y="852928"/>
            <a:ext cx="5017674" cy="3416320"/>
          </a:xfrm>
          <a:prstGeom prst="rect">
            <a:avLst/>
          </a:prstGeom>
          <a:noFill/>
        </p:spPr>
        <p:txBody>
          <a:bodyPr wrap="square" rtlCol="0">
            <a:spAutoFit/>
          </a:bodyPr>
          <a:lstStyle/>
          <a:p>
            <a:r>
              <a:rPr lang="en-GB" sz="1800" b="0" i="0" u="none" strike="noStrike" baseline="0" dirty="0">
                <a:solidFill>
                  <a:srgbClr val="000000"/>
                </a:solidFill>
                <a:latin typeface="Calibri" panose="020F0502020204030204" pitchFamily="34" charset="0"/>
              </a:rPr>
              <a:t>“Both sites operate to an equally exceptional standard and easily some of the highest standards we have seen in the UK.”</a:t>
            </a:r>
          </a:p>
          <a:p>
            <a:endParaRPr lang="en-GB"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“The policies and processes adopted throughout the patient pathway are exceptional and there is an embedded culture of safety with team huddles, WHO safety checks and empowering nursing staff” </a:t>
            </a:r>
            <a:endParaRPr lang="en-GB" dirty="0">
              <a:solidFill>
                <a:srgbClr val="000000"/>
              </a:solidFill>
              <a:latin typeface="Calibri" panose="020F0502020204030204" pitchFamily="34" charset="0"/>
            </a:endParaRPr>
          </a:p>
          <a:p>
            <a:endParaRPr lang="en-GB"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“In summary the service epitomises what a quality, safe endoscopy service with embedded standards is all about”</a:t>
            </a:r>
            <a:endParaRPr lang="en-GB" dirty="0"/>
          </a:p>
        </p:txBody>
      </p:sp>
      <p:pic>
        <p:nvPicPr>
          <p:cNvPr id="11" name="Picture 10">
            <a:extLst>
              <a:ext uri="{FF2B5EF4-FFF2-40B4-BE49-F238E27FC236}">
                <a16:creationId xmlns:a16="http://schemas.microsoft.com/office/drawing/2014/main" id="{6E6C2C13-EADC-A36C-9D9F-EDE7E21C65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14509" y="3091768"/>
            <a:ext cx="3556695" cy="644106"/>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BF4C987A-1348-2ECF-7FE8-3701B11D4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143" y="712208"/>
            <a:ext cx="3894534" cy="2085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93237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People - medical workforce</a:t>
            </a:r>
          </a:p>
        </p:txBody>
      </p:sp>
      <p:graphicFrame>
        <p:nvGraphicFramePr>
          <p:cNvPr id="5" name="Diagram 4">
            <a:extLst>
              <a:ext uri="{FF2B5EF4-FFF2-40B4-BE49-F238E27FC236}">
                <a16:creationId xmlns:a16="http://schemas.microsoft.com/office/drawing/2014/main" id="{FA0EB4ED-1EBF-A933-6503-35985740DA19}"/>
              </a:ext>
            </a:extLst>
          </p:cNvPr>
          <p:cNvGraphicFramePr/>
          <p:nvPr/>
        </p:nvGraphicFramePr>
        <p:xfrm>
          <a:off x="236001" y="785357"/>
          <a:ext cx="8503397" cy="3560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92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People - medical leadership and education</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5185999" cy="3693319"/>
          </a:xfrm>
          <a:prstGeom prst="rect">
            <a:avLst/>
          </a:prstGeom>
          <a:noFill/>
        </p:spPr>
        <p:txBody>
          <a:bodyPr wrap="square" rtlCol="0">
            <a:spAutoFit/>
          </a:bodyPr>
          <a:lstStyle/>
          <a:p>
            <a:pPr marL="285750" indent="-285750">
              <a:buClr>
                <a:srgbClr val="4BACC6"/>
              </a:buClr>
              <a:buFont typeface="Arial" panose="020B0604020202020204" pitchFamily="34" charset="0"/>
              <a:buChar char="•"/>
            </a:pPr>
            <a:r>
              <a:rPr lang="en-GB" dirty="0"/>
              <a:t>Medical Internal Profession Standards – ‘The Way we Do Things Around Here’</a:t>
            </a:r>
          </a:p>
          <a:p>
            <a:pPr marL="285750" indent="-285750">
              <a:buClr>
                <a:srgbClr val="4BACC6"/>
              </a:buClr>
              <a:buFont typeface="Arial" panose="020B0604020202020204" pitchFamily="34" charset="0"/>
              <a:buChar char="•"/>
            </a:pPr>
            <a:endParaRPr lang="en-GB" dirty="0"/>
          </a:p>
          <a:p>
            <a:pPr marL="285750" indent="-285750">
              <a:buClr>
                <a:srgbClr val="4BACC6"/>
              </a:buClr>
              <a:buFont typeface="Arial" panose="020B0604020202020204" pitchFamily="34" charset="0"/>
              <a:buChar char="•"/>
            </a:pPr>
            <a:r>
              <a:rPr lang="en-GB" dirty="0"/>
              <a:t>New AMD for Clinical Productivity and GIRFT</a:t>
            </a:r>
          </a:p>
          <a:p>
            <a:pPr>
              <a:buClr>
                <a:srgbClr val="4BACC6"/>
              </a:buClr>
            </a:pPr>
            <a:endParaRPr lang="en-GB" dirty="0"/>
          </a:p>
          <a:p>
            <a:pPr marL="285750" indent="-285750">
              <a:buClr>
                <a:srgbClr val="4BACC6"/>
              </a:buClr>
              <a:buFont typeface="Arial" panose="020B0604020202020204" pitchFamily="34" charset="0"/>
              <a:buChar char="•"/>
            </a:pPr>
            <a:r>
              <a:rPr lang="en-GB" dirty="0"/>
              <a:t>SAS Doctor leadership development</a:t>
            </a:r>
          </a:p>
          <a:p>
            <a:pPr>
              <a:buClr>
                <a:srgbClr val="4BACC6"/>
              </a:buClr>
            </a:pPr>
            <a:endParaRPr lang="en-GB" dirty="0"/>
          </a:p>
          <a:p>
            <a:pPr marL="285750" indent="-285750">
              <a:buClr>
                <a:srgbClr val="4BACC6"/>
              </a:buClr>
              <a:buFont typeface="Arial" panose="020B0604020202020204" pitchFamily="34" charset="0"/>
              <a:buChar char="•"/>
            </a:pPr>
            <a:r>
              <a:rPr lang="en-GB" dirty="0"/>
              <a:t>Two RCP Chief Registrars</a:t>
            </a:r>
          </a:p>
          <a:p>
            <a:pPr marL="285750" indent="-285750">
              <a:buClr>
                <a:srgbClr val="4BACC6"/>
              </a:buClr>
              <a:buFont typeface="Arial" panose="020B0604020202020204" pitchFamily="34" charset="0"/>
              <a:buChar char="•"/>
            </a:pPr>
            <a:endParaRPr lang="en-GB" dirty="0"/>
          </a:p>
          <a:p>
            <a:pPr marL="285750" indent="-285750">
              <a:buClr>
                <a:srgbClr val="4BACC6"/>
              </a:buClr>
              <a:buFont typeface="Arial" panose="020B0604020202020204" pitchFamily="34" charset="0"/>
              <a:buChar char="•"/>
            </a:pPr>
            <a:r>
              <a:rPr lang="en-GB" dirty="0"/>
              <a:t>Improved GMC National Trainee Survey results</a:t>
            </a:r>
          </a:p>
          <a:p>
            <a:pPr>
              <a:buClr>
                <a:srgbClr val="4BACC6"/>
              </a:buClr>
            </a:pPr>
            <a:endParaRPr lang="en-GB" dirty="0"/>
          </a:p>
          <a:p>
            <a:pPr marL="285750" indent="-285750">
              <a:buClr>
                <a:srgbClr val="4BACC6"/>
              </a:buClr>
              <a:buFont typeface="Arial" panose="020B0604020202020204" pitchFamily="34" charset="0"/>
              <a:buChar char="•"/>
            </a:pPr>
            <a:r>
              <a:rPr lang="en-GB" dirty="0"/>
              <a:t>Successful HEE Quality Team visits</a:t>
            </a:r>
          </a:p>
          <a:p>
            <a:endParaRPr lang="en-GB" dirty="0"/>
          </a:p>
        </p:txBody>
      </p:sp>
      <p:pic>
        <p:nvPicPr>
          <p:cNvPr id="6" name="Picture 5">
            <a:extLst>
              <a:ext uri="{FF2B5EF4-FFF2-40B4-BE49-F238E27FC236}">
                <a16:creationId xmlns:a16="http://schemas.microsoft.com/office/drawing/2014/main" id="{FC09E6E2-91D7-B7A8-8296-24BDE10557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58336">
            <a:off x="5408787" y="892969"/>
            <a:ext cx="3040567" cy="3549327"/>
          </a:xfrm>
          <a:prstGeom prst="rect">
            <a:avLst/>
          </a:prstGeom>
        </p:spPr>
      </p:pic>
    </p:spTree>
    <p:extLst>
      <p:ext uri="{BB962C8B-B14F-4D97-AF65-F5344CB8AC3E}">
        <p14:creationId xmlns:p14="http://schemas.microsoft.com/office/powerpoint/2010/main" val="2020604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Operational and digital highlights</a:t>
            </a:r>
          </a:p>
        </p:txBody>
      </p:sp>
      <p:graphicFrame>
        <p:nvGraphicFramePr>
          <p:cNvPr id="5" name="Diagram 4">
            <a:extLst>
              <a:ext uri="{FF2B5EF4-FFF2-40B4-BE49-F238E27FC236}">
                <a16:creationId xmlns:a16="http://schemas.microsoft.com/office/drawing/2014/main" id="{FA0EB4ED-1EBF-A933-6503-35985740DA19}"/>
              </a:ext>
            </a:extLst>
          </p:cNvPr>
          <p:cNvGraphicFramePr/>
          <p:nvPr/>
        </p:nvGraphicFramePr>
        <p:xfrm>
          <a:off x="236001" y="785357"/>
          <a:ext cx="8503397" cy="3560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6326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57" y="1109811"/>
            <a:ext cx="8648054" cy="2923877"/>
          </a:xfrm>
          <a:prstGeom prst="rect">
            <a:avLst/>
          </a:prstGeom>
        </p:spPr>
        <p:txBody>
          <a:bodyPr wrap="square">
            <a:spAutoFit/>
          </a:bodyPr>
          <a:lstStyle/>
          <a:p>
            <a:pPr algn="ctr"/>
            <a:r>
              <a:rPr lang="en-GB" sz="4000" dirty="0"/>
              <a:t>Quality, people and operational performance</a:t>
            </a:r>
          </a:p>
          <a:p>
            <a:pPr algn="ctr"/>
            <a:endParaRPr lang="en-GB" sz="4000" dirty="0">
              <a:solidFill>
                <a:schemeClr val="accent5"/>
              </a:solidFill>
            </a:endParaRPr>
          </a:p>
          <a:p>
            <a:pPr algn="ctr"/>
            <a:r>
              <a:rPr lang="en-GB" sz="3200" dirty="0">
                <a:solidFill>
                  <a:schemeClr val="accent5"/>
                </a:solidFill>
              </a:rPr>
              <a:t>Kimberley </a:t>
            </a:r>
            <a:r>
              <a:rPr lang="en-GB" sz="3200" dirty="0" err="1">
                <a:solidFill>
                  <a:schemeClr val="accent5"/>
                </a:solidFill>
              </a:rPr>
              <a:t>Salmon-Jamieson</a:t>
            </a:r>
            <a:endParaRPr lang="en-GB" sz="3200" dirty="0">
              <a:solidFill>
                <a:schemeClr val="accent5"/>
              </a:solidFill>
            </a:endParaRPr>
          </a:p>
          <a:p>
            <a:pPr algn="ctr"/>
            <a:r>
              <a:rPr lang="en-GB" sz="3200" dirty="0">
                <a:solidFill>
                  <a:schemeClr val="accent5"/>
                </a:solidFill>
              </a:rPr>
              <a:t>Chief Nurse and Deputy Chief Executive</a:t>
            </a:r>
          </a:p>
        </p:txBody>
      </p:sp>
    </p:spTree>
    <p:extLst>
      <p:ext uri="{BB962C8B-B14F-4D97-AF65-F5344CB8AC3E}">
        <p14:creationId xmlns:p14="http://schemas.microsoft.com/office/powerpoint/2010/main" val="331037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57" y="1171366"/>
            <a:ext cx="8648054" cy="2308324"/>
          </a:xfrm>
          <a:prstGeom prst="rect">
            <a:avLst/>
          </a:prstGeom>
        </p:spPr>
        <p:txBody>
          <a:bodyPr wrap="square">
            <a:spAutoFit/>
          </a:bodyPr>
          <a:lstStyle/>
          <a:p>
            <a:pPr algn="ctr"/>
            <a:r>
              <a:rPr lang="en-GB" sz="4000" dirty="0"/>
              <a:t>Welcome and format</a:t>
            </a:r>
          </a:p>
          <a:p>
            <a:pPr algn="ctr"/>
            <a:endParaRPr lang="en-GB" sz="4000" dirty="0">
              <a:solidFill>
                <a:schemeClr val="accent5"/>
              </a:solidFill>
            </a:endParaRPr>
          </a:p>
          <a:p>
            <a:pPr algn="ctr"/>
            <a:r>
              <a:rPr lang="en-GB" sz="3200" dirty="0">
                <a:solidFill>
                  <a:schemeClr val="accent5"/>
                </a:solidFill>
              </a:rPr>
              <a:t>Steve McGuirk CBE DL QFSM</a:t>
            </a:r>
          </a:p>
          <a:p>
            <a:pPr algn="ctr"/>
            <a:r>
              <a:rPr lang="en-GB" sz="3200" dirty="0">
                <a:solidFill>
                  <a:schemeClr val="accent5"/>
                </a:solidFill>
              </a:rPr>
              <a:t>Chairman </a:t>
            </a:r>
          </a:p>
        </p:txBody>
      </p:sp>
    </p:spTree>
    <p:extLst>
      <p:ext uri="{BB962C8B-B14F-4D97-AF65-F5344CB8AC3E}">
        <p14:creationId xmlns:p14="http://schemas.microsoft.com/office/powerpoint/2010/main" val="762486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764950E-E477-7A4E-41EA-B7180DC141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706933">
            <a:off x="7721851" y="3359038"/>
            <a:ext cx="1083290" cy="1534253"/>
          </a:xfrm>
          <a:prstGeom prst="rect">
            <a:avLst/>
          </a:prstGeom>
        </p:spPr>
      </p:pic>
      <p:pic>
        <p:nvPicPr>
          <p:cNvPr id="19" name="Picture 18">
            <a:extLst>
              <a:ext uri="{FF2B5EF4-FFF2-40B4-BE49-F238E27FC236}">
                <a16:creationId xmlns:a16="http://schemas.microsoft.com/office/drawing/2014/main" id="{16ED1495-7F22-FEFA-1138-5AB43A2809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908580">
            <a:off x="7094529" y="2949855"/>
            <a:ext cx="1214342" cy="1712114"/>
          </a:xfrm>
          <a:prstGeom prst="rect">
            <a:avLst/>
          </a:prstGeom>
        </p:spPr>
      </p:pic>
      <p:sp>
        <p:nvSpPr>
          <p:cNvPr id="2" name="Title 1">
            <a:extLst>
              <a:ext uri="{FF2B5EF4-FFF2-40B4-BE49-F238E27FC236}">
                <a16:creationId xmlns:a16="http://schemas.microsoft.com/office/drawing/2014/main" id="{30C6CB24-5B94-470D-85A3-1045DDB1F412}"/>
              </a:ext>
            </a:extLst>
          </p:cNvPr>
          <p:cNvSpPr>
            <a:spLocks noGrp="1"/>
          </p:cNvSpPr>
          <p:nvPr>
            <p:ph type="title"/>
          </p:nvPr>
        </p:nvSpPr>
        <p:spPr>
          <a:xfrm>
            <a:off x="171053" y="37542"/>
            <a:ext cx="5117567" cy="679449"/>
          </a:xfrm>
          <a:solidFill>
            <a:schemeClr val="bg1"/>
          </a:solidFill>
        </p:spPr>
        <p:txBody>
          <a:bodyPr>
            <a:normAutofit/>
          </a:bodyPr>
          <a:lstStyle/>
          <a:p>
            <a:r>
              <a:rPr lang="en-GB" sz="2800" dirty="0">
                <a:solidFill>
                  <a:srgbClr val="1FB1BC"/>
                </a:solidFill>
              </a:rPr>
              <a:t>Patient Experience and Inclusion</a:t>
            </a:r>
          </a:p>
        </p:txBody>
      </p:sp>
      <p:sp>
        <p:nvSpPr>
          <p:cNvPr id="13" name="TextBox 12">
            <a:extLst>
              <a:ext uri="{FF2B5EF4-FFF2-40B4-BE49-F238E27FC236}">
                <a16:creationId xmlns:a16="http://schemas.microsoft.com/office/drawing/2014/main" id="{8958018B-7922-4B2F-A4F3-8A4B8701160E}"/>
              </a:ext>
            </a:extLst>
          </p:cNvPr>
          <p:cNvSpPr txBox="1"/>
          <p:nvPr/>
        </p:nvSpPr>
        <p:spPr>
          <a:xfrm>
            <a:off x="880650" y="509420"/>
            <a:ext cx="7809139" cy="1523494"/>
          </a:xfrm>
          <a:prstGeom prst="rect">
            <a:avLst/>
          </a:prstGeom>
          <a:noFill/>
        </p:spPr>
        <p:txBody>
          <a:bodyPr wrap="square" rtlCol="0">
            <a:spAutoFit/>
          </a:bodyPr>
          <a:lstStyle/>
          <a:p>
            <a:pPr>
              <a:buClr>
                <a:srgbClr val="92D050"/>
              </a:buClr>
            </a:pPr>
            <a:r>
              <a:rPr lang="en-GB" sz="1350" b="1" dirty="0">
                <a:solidFill>
                  <a:srgbClr val="87C53E"/>
                </a:solidFill>
              </a:rPr>
              <a:t>Inpatient Survey Results  2021</a:t>
            </a:r>
          </a:p>
          <a:p>
            <a:pPr marL="285750" indent="-285750">
              <a:buClr>
                <a:srgbClr val="92D050"/>
              </a:buClr>
              <a:buFont typeface="Arial" panose="020B0604020202020204" pitchFamily="34" charset="0"/>
              <a:buChar char="•"/>
            </a:pPr>
            <a:r>
              <a:rPr lang="en-GB" sz="1350" dirty="0"/>
              <a:t>3 questions scored ‘better than most Trusts’ </a:t>
            </a:r>
          </a:p>
          <a:p>
            <a:pPr marL="285750" indent="-285750">
              <a:buClr>
                <a:srgbClr val="92D050"/>
              </a:buClr>
              <a:buFont typeface="Arial" panose="020B0604020202020204" pitchFamily="34" charset="0"/>
              <a:buChar char="•"/>
            </a:pPr>
            <a:r>
              <a:rPr lang="en-GB" sz="1350" dirty="0"/>
              <a:t>Supporting patients at mealtimes</a:t>
            </a:r>
          </a:p>
          <a:p>
            <a:pPr marL="285750" indent="-285750">
              <a:buClr>
                <a:srgbClr val="92D050"/>
              </a:buClr>
              <a:buFont typeface="Arial" panose="020B0604020202020204" pitchFamily="34" charset="0"/>
              <a:buChar char="•"/>
            </a:pPr>
            <a:r>
              <a:rPr lang="en-GB" sz="1350" dirty="0"/>
              <a:t>Consistent communication by staff members about patients care and treatment</a:t>
            </a:r>
          </a:p>
          <a:p>
            <a:pPr marL="285750" indent="-285750">
              <a:buClr>
                <a:srgbClr val="92D050"/>
              </a:buClr>
              <a:buFont typeface="Arial" panose="020B0604020202020204" pitchFamily="34" charset="0"/>
              <a:buChar char="•"/>
            </a:pPr>
            <a:r>
              <a:rPr lang="en-GB" sz="1350" b="1" dirty="0"/>
              <a:t>WHH scored highest in the region for feedback received on the quality of care </a:t>
            </a:r>
          </a:p>
          <a:p>
            <a:pPr marL="285750" indent="-285750">
              <a:buClr>
                <a:srgbClr val="92D050"/>
              </a:buClr>
              <a:buFont typeface="Arial" panose="020B0604020202020204" pitchFamily="34" charset="0"/>
              <a:buChar char="•"/>
            </a:pPr>
            <a:r>
              <a:rPr lang="en-GB" sz="1350" dirty="0"/>
              <a:t>Improvement required - waiting time for a bed on admission and support following discharge</a:t>
            </a:r>
          </a:p>
          <a:p>
            <a:pPr marL="285743" indent="-285743">
              <a:buClr>
                <a:srgbClr val="92D050"/>
              </a:buClr>
              <a:buFont typeface="Wingdings" panose="05000000000000000000" pitchFamily="2" charset="2"/>
              <a:buChar char="§"/>
            </a:pPr>
            <a:endParaRPr lang="en-GB" sz="1200" b="1" dirty="0">
              <a:latin typeface="+mj-lt"/>
            </a:endParaRPr>
          </a:p>
        </p:txBody>
      </p:sp>
      <p:sp>
        <p:nvSpPr>
          <p:cNvPr id="22" name="TextBox 21">
            <a:extLst>
              <a:ext uri="{FF2B5EF4-FFF2-40B4-BE49-F238E27FC236}">
                <a16:creationId xmlns:a16="http://schemas.microsoft.com/office/drawing/2014/main" id="{7C96215F-CACB-418F-A5BC-1F67D60389BE}"/>
              </a:ext>
            </a:extLst>
          </p:cNvPr>
          <p:cNvSpPr txBox="1"/>
          <p:nvPr/>
        </p:nvSpPr>
        <p:spPr>
          <a:xfrm>
            <a:off x="934745" y="1854804"/>
            <a:ext cx="5817925" cy="1292662"/>
          </a:xfrm>
          <a:prstGeom prst="rect">
            <a:avLst/>
          </a:prstGeom>
          <a:noFill/>
        </p:spPr>
        <p:txBody>
          <a:bodyPr wrap="square" rtlCol="0">
            <a:spAutoFit/>
          </a:bodyPr>
          <a:lstStyle/>
          <a:p>
            <a:pPr>
              <a:buClr>
                <a:srgbClr val="1FB1BC"/>
              </a:buClr>
            </a:pPr>
            <a:r>
              <a:rPr lang="en-GB" sz="1350" b="1" dirty="0">
                <a:solidFill>
                  <a:srgbClr val="F07A66"/>
                </a:solidFill>
              </a:rPr>
              <a:t>WHH Volunteers</a:t>
            </a:r>
          </a:p>
          <a:p>
            <a:pPr marL="285750" indent="-285750">
              <a:buClr>
                <a:srgbClr val="F07A66"/>
              </a:buClr>
              <a:buFont typeface="Arial" panose="020B0604020202020204" pitchFamily="34" charset="0"/>
              <a:buChar char="•"/>
            </a:pPr>
            <a:r>
              <a:rPr lang="en-GB" sz="1350" b="1" dirty="0"/>
              <a:t>Growing our team </a:t>
            </a:r>
            <a:r>
              <a:rPr lang="en-GB" sz="1350" dirty="0"/>
              <a:t>and providing enhanced support for volunteers and greater flexibility for enhancing patient experience</a:t>
            </a:r>
          </a:p>
          <a:p>
            <a:pPr marL="285750" indent="-285750">
              <a:buClr>
                <a:srgbClr val="F07A66"/>
              </a:buClr>
              <a:buFont typeface="Arial" panose="020B0604020202020204" pitchFamily="34" charset="0"/>
              <a:buChar char="•"/>
            </a:pPr>
            <a:r>
              <a:rPr lang="en-GB" sz="1350" dirty="0"/>
              <a:t>Reduced recruitment processes by 4 weeks</a:t>
            </a:r>
          </a:p>
          <a:p>
            <a:pPr marL="285750" indent="-285750">
              <a:buClr>
                <a:srgbClr val="F07A66"/>
              </a:buClr>
              <a:buFont typeface="Arial" panose="020B0604020202020204" pitchFamily="34" charset="0"/>
              <a:buChar char="•"/>
            </a:pPr>
            <a:r>
              <a:rPr lang="en-GB" sz="1350" dirty="0"/>
              <a:t>Team of 343  Registered Volunteers with a variety of roles available </a:t>
            </a:r>
          </a:p>
          <a:p>
            <a:pPr marL="214313" indent="-214313">
              <a:buClr>
                <a:srgbClr val="1FB1BC"/>
              </a:buClr>
              <a:buFont typeface="Wingdings" panose="05000000000000000000" pitchFamily="2" charset="2"/>
              <a:buChar char="§"/>
            </a:pPr>
            <a:endParaRPr lang="en-GB" sz="1050" dirty="0">
              <a:latin typeface="+mj-lt"/>
            </a:endParaRPr>
          </a:p>
        </p:txBody>
      </p:sp>
      <p:sp>
        <p:nvSpPr>
          <p:cNvPr id="25" name="TextBox 24">
            <a:extLst>
              <a:ext uri="{FF2B5EF4-FFF2-40B4-BE49-F238E27FC236}">
                <a16:creationId xmlns:a16="http://schemas.microsoft.com/office/drawing/2014/main" id="{5067237F-B61B-4012-BB4B-4EA10485FF9D}"/>
              </a:ext>
            </a:extLst>
          </p:cNvPr>
          <p:cNvSpPr txBox="1"/>
          <p:nvPr/>
        </p:nvSpPr>
        <p:spPr>
          <a:xfrm>
            <a:off x="1000733" y="3011128"/>
            <a:ext cx="5504570" cy="1546577"/>
          </a:xfrm>
          <a:prstGeom prst="rect">
            <a:avLst/>
          </a:prstGeom>
          <a:noFill/>
        </p:spPr>
        <p:txBody>
          <a:bodyPr wrap="square" rtlCol="0">
            <a:spAutoFit/>
          </a:bodyPr>
          <a:lstStyle/>
          <a:p>
            <a:pPr>
              <a:buClr>
                <a:srgbClr val="1FB1BC"/>
              </a:buClr>
            </a:pPr>
            <a:r>
              <a:rPr lang="en-GB" sz="1350" b="1" dirty="0">
                <a:solidFill>
                  <a:srgbClr val="AF1685"/>
                </a:solidFill>
              </a:rPr>
              <a:t>Patient Diversity Inclusion and Belonging Strategy</a:t>
            </a:r>
          </a:p>
          <a:p>
            <a:pPr marL="285750" indent="-285750">
              <a:buClr>
                <a:srgbClr val="AF1685"/>
              </a:buClr>
              <a:buFont typeface="Arial" panose="020B0604020202020204" pitchFamily="34" charset="0"/>
              <a:buChar char="•"/>
            </a:pPr>
            <a:r>
              <a:rPr lang="en-GB" sz="1350" b="1" dirty="0"/>
              <a:t>First Patient Diversity Including and Belonging Strategy </a:t>
            </a:r>
            <a:r>
              <a:rPr lang="en-GB" sz="1350" dirty="0"/>
              <a:t>developed with our community &amp; focused work with Community Partners to improve patient experience</a:t>
            </a:r>
          </a:p>
          <a:p>
            <a:pPr marL="285750" indent="-285750">
              <a:buClr>
                <a:srgbClr val="AF1685"/>
              </a:buClr>
              <a:buFont typeface="Arial" panose="020B0604020202020204" pitchFamily="34" charset="0"/>
              <a:buChar char="•"/>
            </a:pPr>
            <a:r>
              <a:rPr lang="en-GB" sz="1350" dirty="0"/>
              <a:t>Carers Passport launched </a:t>
            </a:r>
          </a:p>
          <a:p>
            <a:pPr marL="285750" indent="-285750">
              <a:buClr>
                <a:srgbClr val="AF1685"/>
              </a:buClr>
              <a:buFont typeface="Arial" panose="020B0604020202020204" pitchFamily="34" charset="0"/>
              <a:buChar char="•"/>
            </a:pPr>
            <a:r>
              <a:rPr lang="en-GB" sz="1350" dirty="0"/>
              <a:t>Navajo Chartermark – a symbol of good practice and commitment to the LGBTQ+ community</a:t>
            </a:r>
          </a:p>
        </p:txBody>
      </p:sp>
      <p:pic>
        <p:nvPicPr>
          <p:cNvPr id="7" name="Picture 6">
            <a:extLst>
              <a:ext uri="{FF2B5EF4-FFF2-40B4-BE49-F238E27FC236}">
                <a16:creationId xmlns:a16="http://schemas.microsoft.com/office/drawing/2014/main" id="{356D677F-0616-AB92-7443-BE7A76B24B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10720" y="2784601"/>
            <a:ext cx="1304911" cy="1837527"/>
          </a:xfrm>
          <a:prstGeom prst="rect">
            <a:avLst/>
          </a:prstGeom>
        </p:spPr>
      </p:pic>
      <p:pic>
        <p:nvPicPr>
          <p:cNvPr id="9" name="Graphic 8" descr="Clipboard with solid fill">
            <a:extLst>
              <a:ext uri="{FF2B5EF4-FFF2-40B4-BE49-F238E27FC236}">
                <a16:creationId xmlns:a16="http://schemas.microsoft.com/office/drawing/2014/main" id="{C9E2BBB2-BED3-6F26-B866-B90784B2894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7436" y="810101"/>
            <a:ext cx="763214" cy="763214"/>
          </a:xfrm>
          <a:prstGeom prst="rect">
            <a:avLst/>
          </a:prstGeom>
        </p:spPr>
      </p:pic>
      <p:pic>
        <p:nvPicPr>
          <p:cNvPr id="30" name="Picture 29" descr="Logo&#10;&#10;Description automatically generated">
            <a:extLst>
              <a:ext uri="{FF2B5EF4-FFF2-40B4-BE49-F238E27FC236}">
                <a16:creationId xmlns:a16="http://schemas.microsoft.com/office/drawing/2014/main" id="{D5138783-8E62-5063-C0BD-187F23F0C1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18" y="1890048"/>
            <a:ext cx="975416" cy="975416"/>
          </a:xfrm>
          <a:prstGeom prst="rect">
            <a:avLst/>
          </a:prstGeom>
        </p:spPr>
      </p:pic>
      <p:pic>
        <p:nvPicPr>
          <p:cNvPr id="32" name="Picture 31">
            <a:extLst>
              <a:ext uri="{FF2B5EF4-FFF2-40B4-BE49-F238E27FC236}">
                <a16:creationId xmlns:a16="http://schemas.microsoft.com/office/drawing/2014/main" id="{F19C90FA-0902-A55B-B909-040D08D8723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58418" y="755764"/>
            <a:ext cx="1346756" cy="1920613"/>
          </a:xfrm>
          <a:prstGeom prst="rect">
            <a:avLst/>
          </a:prstGeom>
        </p:spPr>
      </p:pic>
      <p:pic>
        <p:nvPicPr>
          <p:cNvPr id="3074" name="Picture 2" descr="See the source image">
            <a:extLst>
              <a:ext uri="{FF2B5EF4-FFF2-40B4-BE49-F238E27FC236}">
                <a16:creationId xmlns:a16="http://schemas.microsoft.com/office/drawing/2014/main" id="{54D143B7-A918-7F23-EF3B-79F06A7D2AC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72" y="3333685"/>
            <a:ext cx="926162" cy="90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02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A58C5F90-5876-FEC5-DC61-4D65EA47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629057">
            <a:off x="5668875" y="3450058"/>
            <a:ext cx="2088908" cy="733340"/>
          </a:xfrm>
          <a:prstGeom prst="rect">
            <a:avLst/>
          </a:prstGeom>
        </p:spPr>
      </p:pic>
      <p:sp>
        <p:nvSpPr>
          <p:cNvPr id="2" name="Title 1">
            <a:extLst>
              <a:ext uri="{FF2B5EF4-FFF2-40B4-BE49-F238E27FC236}">
                <a16:creationId xmlns:a16="http://schemas.microsoft.com/office/drawing/2014/main" id="{D88AB5CD-304A-0CE3-30E6-228200097D9C}"/>
              </a:ext>
            </a:extLst>
          </p:cNvPr>
          <p:cNvSpPr>
            <a:spLocks noGrp="1"/>
          </p:cNvSpPr>
          <p:nvPr>
            <p:ph type="title"/>
          </p:nvPr>
        </p:nvSpPr>
        <p:spPr>
          <a:xfrm>
            <a:off x="280467" y="60661"/>
            <a:ext cx="8229600" cy="857250"/>
          </a:xfrm>
        </p:spPr>
        <p:txBody>
          <a:bodyPr>
            <a:normAutofit/>
          </a:bodyPr>
          <a:lstStyle/>
          <a:p>
            <a:r>
              <a:rPr lang="en-GB" sz="2800" dirty="0">
                <a:solidFill>
                  <a:srgbClr val="4BACC6"/>
                </a:solidFill>
              </a:rPr>
              <a:t>Commitment to our Armed Forces Community</a:t>
            </a:r>
          </a:p>
        </p:txBody>
      </p:sp>
      <p:grpSp>
        <p:nvGrpSpPr>
          <p:cNvPr id="12" name="Group 11">
            <a:extLst>
              <a:ext uri="{FF2B5EF4-FFF2-40B4-BE49-F238E27FC236}">
                <a16:creationId xmlns:a16="http://schemas.microsoft.com/office/drawing/2014/main" id="{CCCEE0A7-DB26-8E8C-C0FB-0F9E61622F7C}"/>
              </a:ext>
            </a:extLst>
          </p:cNvPr>
          <p:cNvGrpSpPr/>
          <p:nvPr/>
        </p:nvGrpSpPr>
        <p:grpSpPr>
          <a:xfrm>
            <a:off x="899910" y="2993922"/>
            <a:ext cx="4017511" cy="1412608"/>
            <a:chOff x="4304466" y="1657445"/>
            <a:chExt cx="4094707" cy="1267546"/>
          </a:xfrm>
        </p:grpSpPr>
        <p:pic>
          <p:nvPicPr>
            <p:cNvPr id="14" name="Picture 13" descr="A group of people standing outside&#10;&#10;Description automatically generated with low confidence">
              <a:extLst>
                <a:ext uri="{FF2B5EF4-FFF2-40B4-BE49-F238E27FC236}">
                  <a16:creationId xmlns:a16="http://schemas.microsoft.com/office/drawing/2014/main" id="{3F6E9BA8-14B2-EE36-12D6-9F415FED2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9111" y="1657445"/>
              <a:ext cx="1690062" cy="1267546"/>
            </a:xfrm>
            <a:prstGeom prst="rect">
              <a:avLst/>
            </a:prstGeom>
          </p:spPr>
        </p:pic>
        <p:pic>
          <p:nvPicPr>
            <p:cNvPr id="20" name="Picture 19">
              <a:extLst>
                <a:ext uri="{FF2B5EF4-FFF2-40B4-BE49-F238E27FC236}">
                  <a16:creationId xmlns:a16="http://schemas.microsoft.com/office/drawing/2014/main" id="{F120A72A-4944-8CDC-FDF7-2E2FAAAA1B19}"/>
                </a:ext>
              </a:extLst>
            </p:cNvPr>
            <p:cNvPicPr>
              <a:picLocks noChangeAspect="1"/>
            </p:cNvPicPr>
            <p:nvPr/>
          </p:nvPicPr>
          <p:blipFill>
            <a:blip r:embed="rId4"/>
            <a:stretch>
              <a:fillRect/>
            </a:stretch>
          </p:blipFill>
          <p:spPr>
            <a:xfrm>
              <a:off x="4304466" y="1657445"/>
              <a:ext cx="2251666" cy="1267546"/>
            </a:xfrm>
            <a:prstGeom prst="rect">
              <a:avLst/>
            </a:prstGeom>
          </p:spPr>
        </p:pic>
      </p:grpSp>
      <p:pic>
        <p:nvPicPr>
          <p:cNvPr id="34" name="Picture 33" descr="Graphical user interface&#10;&#10;Description automatically generated with medium confidence">
            <a:extLst>
              <a:ext uri="{FF2B5EF4-FFF2-40B4-BE49-F238E27FC236}">
                <a16:creationId xmlns:a16="http://schemas.microsoft.com/office/drawing/2014/main" id="{A7852125-FC56-81C3-517D-47339BC7D5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9913" y="867639"/>
            <a:ext cx="2893620" cy="1616286"/>
          </a:xfrm>
          <a:prstGeom prst="rect">
            <a:avLst/>
          </a:prstGeom>
        </p:spPr>
      </p:pic>
      <p:pic>
        <p:nvPicPr>
          <p:cNvPr id="35" name="Content Placeholder 30" descr="Text&#10;&#10;Description automatically generated with low confidence">
            <a:extLst>
              <a:ext uri="{FF2B5EF4-FFF2-40B4-BE49-F238E27FC236}">
                <a16:creationId xmlns:a16="http://schemas.microsoft.com/office/drawing/2014/main" id="{C9C2AAE2-D4FA-9D8A-0CB7-50F77A389E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1427" y="3173500"/>
            <a:ext cx="880735" cy="1643665"/>
          </a:xfrm>
          <a:prstGeom prst="rect">
            <a:avLst/>
          </a:prstGeom>
        </p:spPr>
      </p:pic>
      <p:sp>
        <p:nvSpPr>
          <p:cNvPr id="5" name="Content Placeholder 8">
            <a:extLst>
              <a:ext uri="{FF2B5EF4-FFF2-40B4-BE49-F238E27FC236}">
                <a16:creationId xmlns:a16="http://schemas.microsoft.com/office/drawing/2014/main" id="{384E1C20-2761-C408-9ECB-73FCFC093179}"/>
              </a:ext>
            </a:extLst>
          </p:cNvPr>
          <p:cNvSpPr>
            <a:spLocks noGrp="1"/>
          </p:cNvSpPr>
          <p:nvPr>
            <p:ph idx="1"/>
          </p:nvPr>
        </p:nvSpPr>
        <p:spPr>
          <a:xfrm>
            <a:off x="414544" y="731500"/>
            <a:ext cx="5555369" cy="4351339"/>
          </a:xfrm>
        </p:spPr>
        <p:txBody>
          <a:bodyPr>
            <a:normAutofit/>
          </a:bodyPr>
          <a:lstStyle/>
          <a:p>
            <a:pPr>
              <a:buClr>
                <a:srgbClr val="4BACC6"/>
              </a:buClr>
              <a:buFont typeface="Arial" panose="020B0604020202020204" pitchFamily="34" charset="0"/>
              <a:buChar char="•"/>
            </a:pPr>
            <a:r>
              <a:rPr lang="en-GB" sz="1600" dirty="0">
                <a:solidFill>
                  <a:schemeClr val="tx1"/>
                </a:solidFill>
              </a:rPr>
              <a:t>Introduction of a Armed Forces Advocate Forces Role</a:t>
            </a:r>
          </a:p>
          <a:p>
            <a:pPr>
              <a:buClr>
                <a:srgbClr val="4BACC6"/>
              </a:buClr>
              <a:buFont typeface="Arial" panose="020B0604020202020204" pitchFamily="34" charset="0"/>
              <a:buChar char="•"/>
            </a:pPr>
            <a:r>
              <a:rPr lang="en-GB" sz="1600" b="1" dirty="0">
                <a:solidFill>
                  <a:schemeClr val="tx1"/>
                </a:solidFill>
              </a:rPr>
              <a:t>Accredited</a:t>
            </a:r>
            <a:r>
              <a:rPr lang="en-GB" sz="1600" dirty="0">
                <a:solidFill>
                  <a:schemeClr val="tx1"/>
                </a:solidFill>
              </a:rPr>
              <a:t> as a Trust as an Armed Forces Friendly Hospital with Veteran Aware Accreditation</a:t>
            </a:r>
          </a:p>
          <a:p>
            <a:pPr>
              <a:buClr>
                <a:srgbClr val="4BACC6"/>
              </a:buClr>
              <a:buFont typeface="Arial" panose="020B0604020202020204" pitchFamily="34" charset="0"/>
              <a:buChar char="•"/>
            </a:pPr>
            <a:r>
              <a:rPr lang="en-GB" sz="1600" b="1" dirty="0">
                <a:solidFill>
                  <a:schemeClr val="tx1"/>
                </a:solidFill>
              </a:rPr>
              <a:t>Engagement</a:t>
            </a:r>
            <a:r>
              <a:rPr lang="en-GB" sz="1600" dirty="0">
                <a:solidFill>
                  <a:schemeClr val="tx1"/>
                </a:solidFill>
              </a:rPr>
              <a:t> with veteran services locally and nationally</a:t>
            </a:r>
          </a:p>
          <a:p>
            <a:pPr>
              <a:buClr>
                <a:srgbClr val="4BACC6"/>
              </a:buClr>
              <a:buFont typeface="Arial" panose="020B0604020202020204" pitchFamily="34" charset="0"/>
              <a:buChar char="•"/>
            </a:pPr>
            <a:r>
              <a:rPr lang="en-GB" sz="1600" dirty="0">
                <a:solidFill>
                  <a:schemeClr val="tx1"/>
                </a:solidFill>
              </a:rPr>
              <a:t>Identifying and recording our patients and staff within the military community to identify support needed</a:t>
            </a:r>
          </a:p>
          <a:p>
            <a:pPr>
              <a:buClr>
                <a:srgbClr val="4BACC6"/>
              </a:buClr>
              <a:buFont typeface="Arial" panose="020B0604020202020204" pitchFamily="34" charset="0"/>
              <a:buChar char="•"/>
            </a:pPr>
            <a:r>
              <a:rPr lang="en-GB" sz="1600" b="1" dirty="0">
                <a:solidFill>
                  <a:schemeClr val="tx1"/>
                </a:solidFill>
              </a:rPr>
              <a:t>Reviewing</a:t>
            </a:r>
            <a:r>
              <a:rPr lang="en-GB" sz="1600" dirty="0">
                <a:solidFill>
                  <a:schemeClr val="tx1"/>
                </a:solidFill>
              </a:rPr>
              <a:t> and </a:t>
            </a:r>
            <a:r>
              <a:rPr lang="en-GB" sz="1600" b="1" dirty="0">
                <a:solidFill>
                  <a:schemeClr val="tx1"/>
                </a:solidFill>
              </a:rPr>
              <a:t>developing</a:t>
            </a:r>
            <a:r>
              <a:rPr lang="en-GB" sz="1600" dirty="0">
                <a:solidFill>
                  <a:schemeClr val="tx1"/>
                </a:solidFill>
              </a:rPr>
              <a:t> veteran </a:t>
            </a:r>
            <a:r>
              <a:rPr lang="en-GB" sz="1600" b="1" dirty="0">
                <a:solidFill>
                  <a:schemeClr val="tx1"/>
                </a:solidFill>
              </a:rPr>
              <a:t>patient pathways </a:t>
            </a:r>
            <a:r>
              <a:rPr lang="en-GB" sz="1600" dirty="0">
                <a:solidFill>
                  <a:schemeClr val="tx1"/>
                </a:solidFill>
              </a:rPr>
              <a:t>through the hospital</a:t>
            </a:r>
            <a:endParaRPr lang="en-GB" sz="1600" b="1" dirty="0">
              <a:solidFill>
                <a:schemeClr val="tx1"/>
              </a:solidFill>
            </a:endParaRPr>
          </a:p>
          <a:p>
            <a:endParaRPr lang="en-GB" sz="1600" dirty="0"/>
          </a:p>
          <a:p>
            <a:endParaRPr lang="en-GB" sz="1600" dirty="0"/>
          </a:p>
          <a:p>
            <a:endParaRPr lang="en-GB" sz="1600" dirty="0"/>
          </a:p>
        </p:txBody>
      </p:sp>
    </p:spTree>
    <p:extLst>
      <p:ext uri="{BB962C8B-B14F-4D97-AF65-F5344CB8AC3E}">
        <p14:creationId xmlns:p14="http://schemas.microsoft.com/office/powerpoint/2010/main" val="22290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7AC7-80D4-FF85-4EEA-3DE8965A4E42}"/>
              </a:ext>
            </a:extLst>
          </p:cNvPr>
          <p:cNvSpPr>
            <a:spLocks noGrp="1"/>
          </p:cNvSpPr>
          <p:nvPr>
            <p:ph type="title"/>
          </p:nvPr>
        </p:nvSpPr>
        <p:spPr>
          <a:xfrm>
            <a:off x="136830" y="-173003"/>
            <a:ext cx="6636544" cy="623129"/>
          </a:xfrm>
        </p:spPr>
        <p:txBody>
          <a:bodyPr vert="horz" lIns="68580" tIns="34290" rIns="68580" bIns="34290" rtlCol="0" anchor="ctr">
            <a:noAutofit/>
          </a:bodyPr>
          <a:lstStyle/>
          <a:p>
            <a:br>
              <a:rPr lang="en-GB" sz="3000" b="1" dirty="0">
                <a:solidFill>
                  <a:srgbClr val="1FB1BC"/>
                </a:solidFill>
              </a:rPr>
            </a:br>
            <a:br>
              <a:rPr lang="en-GB" sz="3000" b="1" dirty="0">
                <a:solidFill>
                  <a:srgbClr val="1FB1BC"/>
                </a:solidFill>
              </a:rPr>
            </a:br>
            <a:br>
              <a:rPr lang="en-GB" sz="3000" b="1" dirty="0">
                <a:solidFill>
                  <a:srgbClr val="1FB1BC"/>
                </a:solidFill>
              </a:rPr>
            </a:br>
            <a:r>
              <a:rPr lang="en-GB" sz="2800" dirty="0">
                <a:solidFill>
                  <a:srgbClr val="4BACC6"/>
                </a:solidFill>
              </a:rPr>
              <a:t>Active Hospital</a:t>
            </a:r>
            <a:br>
              <a:rPr lang="en-GB" sz="3000" b="1" dirty="0">
                <a:solidFill>
                  <a:srgbClr val="1FB1BC"/>
                </a:solidFill>
              </a:rPr>
            </a:br>
            <a:br>
              <a:rPr lang="en-GB" sz="3000" b="1" dirty="0">
                <a:solidFill>
                  <a:srgbClr val="1FB1BC"/>
                </a:solidFill>
              </a:rPr>
            </a:br>
            <a:endParaRPr lang="en-GB" sz="3000" b="1" dirty="0">
              <a:solidFill>
                <a:srgbClr val="1FB1BC"/>
              </a:solidFill>
            </a:endParaRPr>
          </a:p>
        </p:txBody>
      </p:sp>
      <p:sp>
        <p:nvSpPr>
          <p:cNvPr id="3" name="Content Placeholder 2">
            <a:extLst>
              <a:ext uri="{FF2B5EF4-FFF2-40B4-BE49-F238E27FC236}">
                <a16:creationId xmlns:a16="http://schemas.microsoft.com/office/drawing/2014/main" id="{A44B7776-473D-CA35-9648-24BA465EDED2}"/>
              </a:ext>
            </a:extLst>
          </p:cNvPr>
          <p:cNvSpPr>
            <a:spLocks noGrp="1"/>
          </p:cNvSpPr>
          <p:nvPr>
            <p:ph idx="1"/>
          </p:nvPr>
        </p:nvSpPr>
        <p:spPr>
          <a:xfrm>
            <a:off x="136830" y="596698"/>
            <a:ext cx="6438424" cy="1144066"/>
          </a:xfrm>
        </p:spPr>
        <p:txBody>
          <a:bodyPr>
            <a:normAutofit/>
          </a:bodyPr>
          <a:lstStyle/>
          <a:p>
            <a:pPr marL="0" indent="0">
              <a:buNone/>
            </a:pPr>
            <a:r>
              <a:rPr lang="en-GB" sz="1400" dirty="0">
                <a:solidFill>
                  <a:schemeClr val="tx1"/>
                </a:solidFill>
                <a:latin typeface="+mj-lt"/>
                <a:ea typeface="+mj-ea"/>
                <a:cs typeface="+mj-cs"/>
              </a:rPr>
              <a:t>A stay in hospital can make you feel weaker and everyday tasks can feel challenging and tiring. </a:t>
            </a:r>
          </a:p>
          <a:p>
            <a:pPr marL="0" indent="0">
              <a:buNone/>
            </a:pPr>
            <a:r>
              <a:rPr lang="en-GB" sz="1400" dirty="0">
                <a:solidFill>
                  <a:schemeClr val="tx1"/>
                </a:solidFill>
                <a:latin typeface="+mj-lt"/>
                <a:ea typeface="+mj-ea"/>
                <a:cs typeface="+mj-cs"/>
              </a:rPr>
              <a:t>Staying as active as possible whilst recovering from an illness in hospital is very important and helps with recovery.</a:t>
            </a:r>
          </a:p>
          <a:p>
            <a:pPr marL="0" indent="0">
              <a:buNone/>
            </a:pPr>
            <a:endParaRPr lang="en-GB" sz="1350" dirty="0">
              <a:solidFill>
                <a:srgbClr val="05C3DE"/>
              </a:solidFill>
              <a:latin typeface="+mj-lt"/>
              <a:ea typeface="+mj-ea"/>
              <a:cs typeface="+mj-cs"/>
            </a:endParaRPr>
          </a:p>
          <a:p>
            <a:pPr marL="0" indent="0">
              <a:buNone/>
            </a:pPr>
            <a:endParaRPr lang="en-GB" sz="1800" dirty="0">
              <a:latin typeface="+mj-lt"/>
            </a:endParaRPr>
          </a:p>
        </p:txBody>
      </p:sp>
      <p:pic>
        <p:nvPicPr>
          <p:cNvPr id="7" name="Picture 6">
            <a:extLst>
              <a:ext uri="{FF2B5EF4-FFF2-40B4-BE49-F238E27FC236}">
                <a16:creationId xmlns:a16="http://schemas.microsoft.com/office/drawing/2014/main" id="{E24A7A43-B1A2-68EB-D234-23636EB346FF}"/>
              </a:ext>
            </a:extLst>
          </p:cNvPr>
          <p:cNvPicPr>
            <a:picLocks noChangeAspect="1"/>
          </p:cNvPicPr>
          <p:nvPr/>
        </p:nvPicPr>
        <p:blipFill>
          <a:blip r:embed="rId2"/>
          <a:stretch>
            <a:fillRect/>
          </a:stretch>
        </p:blipFill>
        <p:spPr>
          <a:xfrm>
            <a:off x="6302717" y="0"/>
            <a:ext cx="1502295" cy="1062996"/>
          </a:xfrm>
          <a:prstGeom prst="rect">
            <a:avLst/>
          </a:prstGeom>
        </p:spPr>
      </p:pic>
      <p:pic>
        <p:nvPicPr>
          <p:cNvPr id="9" name="Picture 8">
            <a:extLst>
              <a:ext uri="{FF2B5EF4-FFF2-40B4-BE49-F238E27FC236}">
                <a16:creationId xmlns:a16="http://schemas.microsoft.com/office/drawing/2014/main" id="{FEC4AA98-CD65-5685-C792-DAB102F54D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39980">
            <a:off x="7281658" y="3043261"/>
            <a:ext cx="1692712" cy="1787208"/>
          </a:xfrm>
          <a:prstGeom prst="rect">
            <a:avLst/>
          </a:prstGeom>
        </p:spPr>
      </p:pic>
      <p:sp>
        <p:nvSpPr>
          <p:cNvPr id="6" name="TextBox 5">
            <a:extLst>
              <a:ext uri="{FF2B5EF4-FFF2-40B4-BE49-F238E27FC236}">
                <a16:creationId xmlns:a16="http://schemas.microsoft.com/office/drawing/2014/main" id="{EC1698E7-33B8-71E3-62D3-56F0A1932CEE}"/>
              </a:ext>
            </a:extLst>
          </p:cNvPr>
          <p:cNvSpPr txBox="1"/>
          <p:nvPr/>
        </p:nvSpPr>
        <p:spPr>
          <a:xfrm>
            <a:off x="4026860" y="1454532"/>
            <a:ext cx="3413786" cy="286232"/>
          </a:xfrm>
          <a:prstGeom prst="rect">
            <a:avLst/>
          </a:prstGeom>
          <a:noFill/>
        </p:spPr>
        <p:txBody>
          <a:bodyPr wrap="square" rtlCol="0">
            <a:spAutoFit/>
          </a:bodyPr>
          <a:lstStyle/>
          <a:p>
            <a:pPr defTabSz="685783">
              <a:lnSpc>
                <a:spcPct val="90000"/>
              </a:lnSpc>
              <a:spcBef>
                <a:spcPts val="750"/>
              </a:spcBef>
              <a:buClr>
                <a:srgbClr val="65CBC9"/>
              </a:buClr>
            </a:pPr>
            <a:r>
              <a:rPr lang="en-GB" sz="1400" b="1" dirty="0">
                <a:ea typeface="+mj-ea"/>
                <a:cs typeface="+mj-cs"/>
              </a:rPr>
              <a:t>How do our patients stay active in hospital</a:t>
            </a:r>
            <a:r>
              <a:rPr lang="en-GB" sz="1400" dirty="0">
                <a:ea typeface="+mj-ea"/>
                <a:cs typeface="+mj-cs"/>
              </a:rPr>
              <a:t>: </a:t>
            </a:r>
          </a:p>
        </p:txBody>
      </p:sp>
      <p:pic>
        <p:nvPicPr>
          <p:cNvPr id="10" name="Picture 9">
            <a:extLst>
              <a:ext uri="{FF2B5EF4-FFF2-40B4-BE49-F238E27FC236}">
                <a16:creationId xmlns:a16="http://schemas.microsoft.com/office/drawing/2014/main" id="{12E6C5D9-40C8-CD33-F35D-E47A18D06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0058" y="1183834"/>
            <a:ext cx="1358021" cy="1647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Two people in a hospital room&#10;&#10;Description automatically generated with medium confidence">
            <a:extLst>
              <a:ext uri="{FF2B5EF4-FFF2-40B4-BE49-F238E27FC236}">
                <a16:creationId xmlns:a16="http://schemas.microsoft.com/office/drawing/2014/main" id="{9D00CF75-FC5D-6347-2D2A-18DA88FBA6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457" y="1956651"/>
            <a:ext cx="3677059" cy="2080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6CBAB356-9F65-5B08-6643-C09F46A7CC06}"/>
              </a:ext>
            </a:extLst>
          </p:cNvPr>
          <p:cNvSpPr txBox="1"/>
          <p:nvPr/>
        </p:nvSpPr>
        <p:spPr>
          <a:xfrm>
            <a:off x="4053066" y="1655440"/>
            <a:ext cx="3262133" cy="2929007"/>
          </a:xfrm>
          <a:prstGeom prst="rect">
            <a:avLst/>
          </a:prstGeom>
          <a:noFill/>
        </p:spPr>
        <p:txBody>
          <a:bodyPr wrap="square" rtlCol="0">
            <a:spAutoFit/>
          </a:bodyPr>
          <a:lstStyle/>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Reconditioning Games</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Ready Dress Go!</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Readers Group</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Tissue Viability &amp; Falls Champions</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Therapy ward based exercise classes </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#Home4Noon</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Fit2Sit MDT approach within the Emergency Department and on the wards</a:t>
            </a:r>
          </a:p>
          <a:p>
            <a:pPr marL="342900" indent="-342900" defTabSz="914377">
              <a:lnSpc>
                <a:spcPct val="90000"/>
              </a:lnSpc>
              <a:spcBef>
                <a:spcPts val="1000"/>
              </a:spcBef>
              <a:buClr>
                <a:srgbClr val="65CBC9"/>
              </a:buClr>
              <a:buFont typeface="Wingdings" panose="05000000000000000000" pitchFamily="2" charset="2"/>
              <a:buChar char="ü"/>
            </a:pPr>
            <a:r>
              <a:rPr lang="en-GB" sz="1400" dirty="0">
                <a:latin typeface="+mj-lt"/>
                <a:ea typeface="+mj-ea"/>
                <a:cs typeface="+mj-cs"/>
              </a:rPr>
              <a:t>Hydration Campaigns </a:t>
            </a:r>
            <a:endParaRPr lang="en-GB" sz="2000" dirty="0">
              <a:latin typeface="+mj-lt"/>
              <a:ea typeface="+mj-ea"/>
              <a:cs typeface="+mj-cs"/>
            </a:endParaRPr>
          </a:p>
        </p:txBody>
      </p:sp>
    </p:spTree>
    <p:extLst>
      <p:ext uri="{BB962C8B-B14F-4D97-AF65-F5344CB8AC3E}">
        <p14:creationId xmlns:p14="http://schemas.microsoft.com/office/powerpoint/2010/main" val="3263911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3665736-C1A3-44B5-A2D5-369CFEC62F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7244" y="3664934"/>
            <a:ext cx="1554683" cy="1225649"/>
          </a:xfrm>
          <a:prstGeom prst="rect">
            <a:avLst/>
          </a:prstGeom>
        </p:spPr>
      </p:pic>
      <p:grpSp>
        <p:nvGrpSpPr>
          <p:cNvPr id="22" name="Group 21">
            <a:extLst>
              <a:ext uri="{FF2B5EF4-FFF2-40B4-BE49-F238E27FC236}">
                <a16:creationId xmlns:a16="http://schemas.microsoft.com/office/drawing/2014/main" id="{998419C4-8E3D-4ACB-8C15-8B8A849C3563}"/>
              </a:ext>
            </a:extLst>
          </p:cNvPr>
          <p:cNvGrpSpPr/>
          <p:nvPr/>
        </p:nvGrpSpPr>
        <p:grpSpPr>
          <a:xfrm>
            <a:off x="2678280" y="1063870"/>
            <a:ext cx="3687524" cy="1535036"/>
            <a:chOff x="2560227" y="1324080"/>
            <a:chExt cx="4689606" cy="2512118"/>
          </a:xfrm>
        </p:grpSpPr>
        <p:sp>
          <p:nvSpPr>
            <p:cNvPr id="9" name="Rectangle 8">
              <a:extLst>
                <a:ext uri="{FF2B5EF4-FFF2-40B4-BE49-F238E27FC236}">
                  <a16:creationId xmlns:a16="http://schemas.microsoft.com/office/drawing/2014/main" id="{FFB6AA8A-D14E-0A3F-F5C5-AA0BA3DE04D8}"/>
                </a:ext>
              </a:extLst>
            </p:cNvPr>
            <p:cNvSpPr/>
            <p:nvPr/>
          </p:nvSpPr>
          <p:spPr>
            <a:xfrm rot="-19920000">
              <a:off x="4584510" y="2944198"/>
              <a:ext cx="1711363" cy="5060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9EF2138-9FD2-9B06-0A4F-3F923E07FD1F}"/>
                </a:ext>
              </a:extLst>
            </p:cNvPr>
            <p:cNvSpPr/>
            <p:nvPr/>
          </p:nvSpPr>
          <p:spPr>
            <a:xfrm rot="1578697">
              <a:off x="4675158" y="3383581"/>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20" name="Oval 19">
              <a:extLst>
                <a:ext uri="{FF2B5EF4-FFF2-40B4-BE49-F238E27FC236}">
                  <a16:creationId xmlns:a16="http://schemas.microsoft.com/office/drawing/2014/main" id="{84AD4BF3-7DA5-D380-C202-453BA80F5103}"/>
                </a:ext>
              </a:extLst>
            </p:cNvPr>
            <p:cNvSpPr/>
            <p:nvPr/>
          </p:nvSpPr>
          <p:spPr>
            <a:xfrm rot="1435972">
              <a:off x="5064124" y="2806090"/>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5.1cm</a:t>
              </a:r>
            </a:p>
          </p:txBody>
        </p:sp>
        <p:sp>
          <p:nvSpPr>
            <p:cNvPr id="7" name="Rectangle 6">
              <a:extLst>
                <a:ext uri="{FF2B5EF4-FFF2-40B4-BE49-F238E27FC236}">
                  <a16:creationId xmlns:a16="http://schemas.microsoft.com/office/drawing/2014/main" id="{0D12D582-89B6-675F-6588-DFE225CB8C2F}"/>
                </a:ext>
              </a:extLst>
            </p:cNvPr>
            <p:cNvSpPr/>
            <p:nvPr/>
          </p:nvSpPr>
          <p:spPr>
            <a:xfrm>
              <a:off x="4570828" y="2318701"/>
              <a:ext cx="1764907" cy="5060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DA444D5-A4CB-8884-96B7-29F8E425FD5A}"/>
                </a:ext>
              </a:extLst>
            </p:cNvPr>
            <p:cNvSpPr/>
            <p:nvPr/>
          </p:nvSpPr>
          <p:spPr>
            <a:xfrm>
              <a:off x="5066472" y="2051481"/>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8" name="Rectangle 7">
              <a:extLst>
                <a:ext uri="{FF2B5EF4-FFF2-40B4-BE49-F238E27FC236}">
                  <a16:creationId xmlns:a16="http://schemas.microsoft.com/office/drawing/2014/main" id="{290B4B11-4B92-005C-716E-87D6BDEA5E95}"/>
                </a:ext>
              </a:extLst>
            </p:cNvPr>
            <p:cNvSpPr/>
            <p:nvPr/>
          </p:nvSpPr>
          <p:spPr>
            <a:xfrm rot="19919050">
              <a:off x="2840875" y="2944022"/>
              <a:ext cx="1711363" cy="5060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A2B7AEA-EB5A-2F9F-6CD4-ECE949CF0562}"/>
                </a:ext>
              </a:extLst>
            </p:cNvPr>
            <p:cNvSpPr/>
            <p:nvPr/>
          </p:nvSpPr>
          <p:spPr>
            <a:xfrm rot="20091983">
              <a:off x="2560227" y="2806423"/>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99" name="Text Box 43">
              <a:extLst>
                <a:ext uri="{FF2B5EF4-FFF2-40B4-BE49-F238E27FC236}">
                  <a16:creationId xmlns:a16="http://schemas.microsoft.com/office/drawing/2014/main" id="{B312A9A8-D3B2-4B9A-AE4F-D443AB9A71CE}"/>
                </a:ext>
              </a:extLst>
            </p:cNvPr>
            <p:cNvSpPr txBox="1"/>
            <p:nvPr/>
          </p:nvSpPr>
          <p:spPr>
            <a:xfrm>
              <a:off x="6283363" y="1817137"/>
              <a:ext cx="966470" cy="8502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2%</a:t>
              </a: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CC33BEEF-EDAE-8972-D7DC-D6B03B13DF45}"/>
                </a:ext>
              </a:extLst>
            </p:cNvPr>
            <p:cNvSpPr/>
            <p:nvPr/>
          </p:nvSpPr>
          <p:spPr>
            <a:xfrm rot="20070404">
              <a:off x="4593283" y="1621848"/>
              <a:ext cx="1800000" cy="5060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67B0F34-49CF-9659-843A-6F6E596D8E18}"/>
                </a:ext>
              </a:extLst>
            </p:cNvPr>
            <p:cNvSpPr/>
            <p:nvPr/>
          </p:nvSpPr>
          <p:spPr>
            <a:xfrm>
              <a:off x="2807092" y="2318702"/>
              <a:ext cx="1764907" cy="5060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1103BAF-0D90-A386-98C3-F3D2EA7AC578}"/>
                </a:ext>
              </a:extLst>
            </p:cNvPr>
            <p:cNvSpPr/>
            <p:nvPr/>
          </p:nvSpPr>
          <p:spPr>
            <a:xfrm>
              <a:off x="2600510" y="2029094"/>
              <a:ext cx="167867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14" name="Oval 13">
              <a:extLst>
                <a:ext uri="{FF2B5EF4-FFF2-40B4-BE49-F238E27FC236}">
                  <a16:creationId xmlns:a16="http://schemas.microsoft.com/office/drawing/2014/main" id="{3F1B4C18-1BF7-DE86-94CC-22804276C473}"/>
                </a:ext>
              </a:extLst>
            </p:cNvPr>
            <p:cNvSpPr/>
            <p:nvPr/>
          </p:nvSpPr>
          <p:spPr>
            <a:xfrm rot="19956204">
              <a:off x="2937037" y="3417963"/>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13" name="Oval 12">
              <a:extLst>
                <a:ext uri="{FF2B5EF4-FFF2-40B4-BE49-F238E27FC236}">
                  <a16:creationId xmlns:a16="http://schemas.microsoft.com/office/drawing/2014/main" id="{A91045E4-5884-984E-6989-498F6A529417}"/>
                </a:ext>
              </a:extLst>
            </p:cNvPr>
            <p:cNvSpPr/>
            <p:nvPr/>
          </p:nvSpPr>
          <p:spPr>
            <a:xfrm>
              <a:off x="2729431" y="2733620"/>
              <a:ext cx="1182169" cy="1722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cm</a:t>
              </a:r>
            </a:p>
          </p:txBody>
        </p:sp>
        <p:sp>
          <p:nvSpPr>
            <p:cNvPr id="17" name="Oval 16">
              <a:extLst>
                <a:ext uri="{FF2B5EF4-FFF2-40B4-BE49-F238E27FC236}">
                  <a16:creationId xmlns:a16="http://schemas.microsoft.com/office/drawing/2014/main" id="{5D3B9FE2-2802-9856-D027-EFD6F2EF979E}"/>
                </a:ext>
              </a:extLst>
            </p:cNvPr>
            <p:cNvSpPr/>
            <p:nvPr/>
          </p:nvSpPr>
          <p:spPr>
            <a:xfrm>
              <a:off x="5167783" y="2768707"/>
              <a:ext cx="1182169" cy="1722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cm</a:t>
              </a:r>
            </a:p>
          </p:txBody>
        </p:sp>
        <p:sp>
          <p:nvSpPr>
            <p:cNvPr id="18" name="Oval 17">
              <a:extLst>
                <a:ext uri="{FF2B5EF4-FFF2-40B4-BE49-F238E27FC236}">
                  <a16:creationId xmlns:a16="http://schemas.microsoft.com/office/drawing/2014/main" id="{E08C6F38-56BD-0F4E-F921-7909BA220D9A}"/>
                </a:ext>
              </a:extLst>
            </p:cNvPr>
            <p:cNvSpPr/>
            <p:nvPr/>
          </p:nvSpPr>
          <p:spPr>
            <a:xfrm rot="20203321">
              <a:off x="5173913" y="1829971"/>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19" name="Oval 18">
              <a:extLst>
                <a:ext uri="{FF2B5EF4-FFF2-40B4-BE49-F238E27FC236}">
                  <a16:creationId xmlns:a16="http://schemas.microsoft.com/office/drawing/2014/main" id="{45C791CB-F213-A5F3-3829-812104D97E0C}"/>
                </a:ext>
              </a:extLst>
            </p:cNvPr>
            <p:cNvSpPr/>
            <p:nvPr/>
          </p:nvSpPr>
          <p:spPr>
            <a:xfrm rot="20363996">
              <a:off x="4311031" y="1324080"/>
              <a:ext cx="1948953"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4" name="Rectangle 3">
              <a:extLst>
                <a:ext uri="{FF2B5EF4-FFF2-40B4-BE49-F238E27FC236}">
                  <a16:creationId xmlns:a16="http://schemas.microsoft.com/office/drawing/2014/main" id="{7E88E366-FFC2-4D9C-F629-C92C1791A7C5}"/>
                </a:ext>
              </a:extLst>
            </p:cNvPr>
            <p:cNvSpPr/>
            <p:nvPr/>
          </p:nvSpPr>
          <p:spPr>
            <a:xfrm rot="-20100000">
              <a:off x="2833864" y="1646656"/>
              <a:ext cx="1711363" cy="50609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120986D-67DE-C203-4C4A-87183CB5B98F}"/>
                </a:ext>
              </a:extLst>
            </p:cNvPr>
            <p:cNvSpPr/>
            <p:nvPr/>
          </p:nvSpPr>
          <p:spPr>
            <a:xfrm rot="1363370">
              <a:off x="2667117" y="1929252"/>
              <a:ext cx="1505015" cy="31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10" name="Oval 9">
              <a:extLst>
                <a:ext uri="{FF2B5EF4-FFF2-40B4-BE49-F238E27FC236}">
                  <a16:creationId xmlns:a16="http://schemas.microsoft.com/office/drawing/2014/main" id="{795CC927-6FC5-ABC8-EE9D-A92007EA0DD0}"/>
                </a:ext>
              </a:extLst>
            </p:cNvPr>
            <p:cNvSpPr/>
            <p:nvPr/>
          </p:nvSpPr>
          <p:spPr>
            <a:xfrm rot="1363370">
              <a:off x="2970603" y="1328833"/>
              <a:ext cx="1505015" cy="418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5.1 cm</a:t>
              </a:r>
            </a:p>
          </p:txBody>
        </p:sp>
        <p:sp>
          <p:nvSpPr>
            <p:cNvPr id="35" name="Oval 34">
              <a:extLst>
                <a:ext uri="{FF2B5EF4-FFF2-40B4-BE49-F238E27FC236}">
                  <a16:creationId xmlns:a16="http://schemas.microsoft.com/office/drawing/2014/main" id="{B4590A34-5024-C64C-1FBE-7CD1C2218650}"/>
                </a:ext>
              </a:extLst>
            </p:cNvPr>
            <p:cNvSpPr/>
            <p:nvPr/>
          </p:nvSpPr>
          <p:spPr>
            <a:xfrm>
              <a:off x="3788399" y="1788750"/>
              <a:ext cx="1567202" cy="1566000"/>
            </a:xfrm>
            <a:prstGeom prst="ellipse">
              <a:avLst/>
            </a:prstGeom>
            <a:solidFill>
              <a:srgbClr val="EA5298"/>
            </a:solidFill>
            <a:ln>
              <a:solidFill>
                <a:srgbClr val="EA5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bg1"/>
                  </a:solidFill>
                </a:rPr>
                <a:t>Improved patient care at the time of concern</a:t>
              </a:r>
            </a:p>
          </p:txBody>
        </p:sp>
      </p:grpSp>
      <p:sp>
        <p:nvSpPr>
          <p:cNvPr id="23" name="Oval 22">
            <a:extLst>
              <a:ext uri="{FF2B5EF4-FFF2-40B4-BE49-F238E27FC236}">
                <a16:creationId xmlns:a16="http://schemas.microsoft.com/office/drawing/2014/main" id="{0F88CB28-31E5-07DC-EEA9-061D4267E48C}"/>
              </a:ext>
            </a:extLst>
          </p:cNvPr>
          <p:cNvSpPr/>
          <p:nvPr/>
        </p:nvSpPr>
        <p:spPr>
          <a:xfrm>
            <a:off x="5745756" y="761568"/>
            <a:ext cx="786765" cy="788035"/>
          </a:xfrm>
          <a:prstGeom prst="ellipse">
            <a:avLst/>
          </a:prstGeom>
          <a:solidFill>
            <a:srgbClr val="1FB1BC"/>
          </a:solidFill>
          <a:ln>
            <a:solidFill>
              <a:srgbClr val="1FB1B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800" b="1">
                <a:ea typeface="Calibri" panose="020F0502020204030204" pitchFamily="34" charset="0"/>
                <a:cs typeface="Times New Roman" panose="02020603050405020304" pitchFamily="18" charset="0"/>
              </a:rPr>
              <a:t>11</a:t>
            </a:r>
            <a:endParaRPr lang="en-GB" sz="1100">
              <a:ea typeface="Calibri" panose="020F0502020204030204" pitchFamily="34" charset="0"/>
              <a:cs typeface="Times New Roman" panose="02020603050405020304" pitchFamily="18" charset="0"/>
            </a:endParaRPr>
          </a:p>
        </p:txBody>
      </p:sp>
      <p:sp>
        <p:nvSpPr>
          <p:cNvPr id="76" name="Text Box 1">
            <a:extLst>
              <a:ext uri="{FF2B5EF4-FFF2-40B4-BE49-F238E27FC236}">
                <a16:creationId xmlns:a16="http://schemas.microsoft.com/office/drawing/2014/main" id="{9F22E05F-351E-4F1C-8705-5B64AE352BBB}"/>
              </a:ext>
            </a:extLst>
          </p:cNvPr>
          <p:cNvSpPr txBox="1"/>
          <p:nvPr/>
        </p:nvSpPr>
        <p:spPr>
          <a:xfrm>
            <a:off x="95396" y="126138"/>
            <a:ext cx="7684378" cy="5060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800" dirty="0">
                <a:solidFill>
                  <a:srgbClr val="4BACC6"/>
                </a:solidFill>
                <a:latin typeface="+mj-lt"/>
                <a:ea typeface="Calibri" panose="020F0502020204030204" pitchFamily="34" charset="0"/>
                <a:cs typeface="Times New Roman" panose="02020603050405020304" pitchFamily="18" charset="0"/>
              </a:rPr>
              <a:t>Complaints and Patient and Advice Liaison Service </a:t>
            </a:r>
          </a:p>
        </p:txBody>
      </p:sp>
      <p:sp>
        <p:nvSpPr>
          <p:cNvPr id="30" name="Text Box 54">
            <a:extLst>
              <a:ext uri="{FF2B5EF4-FFF2-40B4-BE49-F238E27FC236}">
                <a16:creationId xmlns:a16="http://schemas.microsoft.com/office/drawing/2014/main" id="{D14FAF0D-5E0B-EE6C-22DC-06595D502D82}"/>
              </a:ext>
            </a:extLst>
          </p:cNvPr>
          <p:cNvSpPr txBox="1"/>
          <p:nvPr/>
        </p:nvSpPr>
        <p:spPr>
          <a:xfrm>
            <a:off x="6624051" y="2015427"/>
            <a:ext cx="2017603" cy="682715"/>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b="1" dirty="0">
                <a:solidFill>
                  <a:srgbClr val="2C71B3"/>
                </a:solidFill>
                <a:latin typeface="Calibri" panose="020F0502020204030204" pitchFamily="34" charset="0"/>
                <a:ea typeface="Calibri" panose="020F0502020204030204" pitchFamily="34" charset="0"/>
                <a:cs typeface="Times New Roman" panose="02020603050405020304" pitchFamily="18" charset="0"/>
              </a:rPr>
              <a:t>PALS concerns response time</a:t>
            </a:r>
            <a:endParaRPr lang="en-GB" sz="1100" dirty="0">
              <a:solidFill>
                <a:srgbClr val="2C71B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050" b="1" dirty="0">
              <a:solidFill>
                <a:srgbClr val="2C71B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54">
            <a:extLst>
              <a:ext uri="{FF2B5EF4-FFF2-40B4-BE49-F238E27FC236}">
                <a16:creationId xmlns:a16="http://schemas.microsoft.com/office/drawing/2014/main" id="{26998B2A-F4DE-DC3A-1D99-A61B95DB0081}"/>
              </a:ext>
            </a:extLst>
          </p:cNvPr>
          <p:cNvSpPr txBox="1"/>
          <p:nvPr/>
        </p:nvSpPr>
        <p:spPr>
          <a:xfrm>
            <a:off x="6611563" y="865742"/>
            <a:ext cx="2017603" cy="535064"/>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nSpc>
                <a:spcPct val="107000"/>
              </a:lnSpc>
              <a:spcAft>
                <a:spcPts val="1067"/>
              </a:spcAft>
              <a:defRPr sz="1400" b="1">
                <a:solidFill>
                  <a:srgbClr val="2C71B3"/>
                </a:solidFill>
                <a:latin typeface="Calibri" panose="020F0502020204030204" pitchFamily="34" charset="0"/>
                <a:ea typeface="Calibri" panose="020F0502020204030204" pitchFamily="34" charset="0"/>
                <a:cs typeface="Times New Roman" panose="02020603050405020304" pitchFamily="18" charset="0"/>
              </a:defRPr>
            </a:lvl1pPr>
          </a:lstStyle>
          <a:p>
            <a:r>
              <a:rPr lang="en-GB" sz="1100" dirty="0"/>
              <a:t>Average time to respond to complaints </a:t>
            </a:r>
          </a:p>
        </p:txBody>
      </p:sp>
      <p:sp>
        <p:nvSpPr>
          <p:cNvPr id="24" name="Oval 23">
            <a:extLst>
              <a:ext uri="{FF2B5EF4-FFF2-40B4-BE49-F238E27FC236}">
                <a16:creationId xmlns:a16="http://schemas.microsoft.com/office/drawing/2014/main" id="{132E9233-6777-EE53-74B0-6580C0BA80B2}"/>
              </a:ext>
            </a:extLst>
          </p:cNvPr>
          <p:cNvSpPr/>
          <p:nvPr/>
        </p:nvSpPr>
        <p:spPr>
          <a:xfrm>
            <a:off x="5945781" y="963498"/>
            <a:ext cx="391795" cy="391795"/>
          </a:xfrm>
          <a:prstGeom prst="ellipse">
            <a:avLst/>
          </a:prstGeom>
          <a:solidFill>
            <a:srgbClr val="1FB1BC"/>
          </a:solidFill>
          <a:ln w="76200">
            <a:solidFill>
              <a:srgbClr val="2C71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000" b="1">
                <a:ea typeface="Calibri" panose="020F0502020204030204" pitchFamily="34" charset="0"/>
                <a:cs typeface="Times New Roman" panose="02020603050405020304" pitchFamily="18" charset="0"/>
              </a:rPr>
              <a:t> </a:t>
            </a:r>
            <a:endParaRPr lang="en-GB" sz="1100">
              <a:ea typeface="Calibri" panose="020F0502020204030204" pitchFamily="34" charset="0"/>
              <a:cs typeface="Times New Roman" panose="02020603050405020304" pitchFamily="18" charset="0"/>
            </a:endParaRPr>
          </a:p>
        </p:txBody>
      </p:sp>
      <p:sp>
        <p:nvSpPr>
          <p:cNvPr id="26" name="Oval 25">
            <a:extLst>
              <a:ext uri="{FF2B5EF4-FFF2-40B4-BE49-F238E27FC236}">
                <a16:creationId xmlns:a16="http://schemas.microsoft.com/office/drawing/2014/main" id="{DAA67AC1-6C51-F437-5DDD-88EE8680BE68}"/>
              </a:ext>
            </a:extLst>
          </p:cNvPr>
          <p:cNvSpPr/>
          <p:nvPr/>
        </p:nvSpPr>
        <p:spPr>
          <a:xfrm>
            <a:off x="5805886" y="1910106"/>
            <a:ext cx="786765" cy="788035"/>
          </a:xfrm>
          <a:prstGeom prst="ellipse">
            <a:avLst/>
          </a:prstGeom>
          <a:solidFill>
            <a:srgbClr val="72B15C"/>
          </a:solidFill>
          <a:ln>
            <a:solidFill>
              <a:srgbClr val="72B1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800" b="1">
                <a:ea typeface="Calibri" panose="020F0502020204030204" pitchFamily="34" charset="0"/>
                <a:cs typeface="Times New Roman" panose="02020603050405020304" pitchFamily="18" charset="0"/>
              </a:rPr>
              <a:t>11</a:t>
            </a:r>
            <a:endParaRPr lang="en-GB" sz="1100">
              <a:ea typeface="Calibri" panose="020F0502020204030204" pitchFamily="34" charset="0"/>
              <a:cs typeface="Times New Roman" panose="02020603050405020304" pitchFamily="18" charset="0"/>
            </a:endParaRPr>
          </a:p>
        </p:txBody>
      </p:sp>
      <p:sp>
        <p:nvSpPr>
          <p:cNvPr id="27" name="Oval 26">
            <a:extLst>
              <a:ext uri="{FF2B5EF4-FFF2-40B4-BE49-F238E27FC236}">
                <a16:creationId xmlns:a16="http://schemas.microsoft.com/office/drawing/2014/main" id="{18BBE0B4-AC75-A812-F6F2-94502E3ABE11}"/>
              </a:ext>
            </a:extLst>
          </p:cNvPr>
          <p:cNvSpPr/>
          <p:nvPr/>
        </p:nvSpPr>
        <p:spPr>
          <a:xfrm>
            <a:off x="6005911" y="2112036"/>
            <a:ext cx="391795" cy="391795"/>
          </a:xfrm>
          <a:prstGeom prst="ellipse">
            <a:avLst/>
          </a:prstGeom>
          <a:solidFill>
            <a:srgbClr val="72B15C"/>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000" b="1">
                <a:ea typeface="Calibri" panose="020F0502020204030204" pitchFamily="34" charset="0"/>
                <a:cs typeface="Times New Roman" panose="02020603050405020304" pitchFamily="18" charset="0"/>
              </a:rPr>
              <a:t> </a:t>
            </a:r>
            <a:endParaRPr lang="en-GB" sz="1100">
              <a:ea typeface="Calibri" panose="020F0502020204030204" pitchFamily="34" charset="0"/>
              <a:cs typeface="Times New Roman" panose="02020603050405020304" pitchFamily="18" charset="0"/>
            </a:endParaRPr>
          </a:p>
        </p:txBody>
      </p:sp>
      <p:sp>
        <p:nvSpPr>
          <p:cNvPr id="34" name="Oval 33">
            <a:extLst>
              <a:ext uri="{FF2B5EF4-FFF2-40B4-BE49-F238E27FC236}">
                <a16:creationId xmlns:a16="http://schemas.microsoft.com/office/drawing/2014/main" id="{F305109F-E218-B6A5-740F-E37690A4605D}"/>
              </a:ext>
            </a:extLst>
          </p:cNvPr>
          <p:cNvSpPr/>
          <p:nvPr/>
        </p:nvSpPr>
        <p:spPr>
          <a:xfrm>
            <a:off x="1938540" y="766542"/>
            <a:ext cx="786765" cy="788035"/>
          </a:xfrm>
          <a:prstGeom prst="ellipse">
            <a:avLst/>
          </a:prstGeom>
          <a:solidFill>
            <a:srgbClr val="72B15C"/>
          </a:solidFill>
          <a:ln>
            <a:solidFill>
              <a:srgbClr val="72B1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800" b="1" dirty="0">
                <a:ea typeface="Calibri" panose="020F0502020204030204" pitchFamily="34" charset="0"/>
                <a:cs typeface="Times New Roman" panose="02020603050405020304" pitchFamily="18" charset="0"/>
              </a:rPr>
              <a:t>11</a:t>
            </a:r>
            <a:endParaRPr lang="en-GB" sz="1100" dirty="0">
              <a:ea typeface="Calibri" panose="020F0502020204030204" pitchFamily="34" charset="0"/>
              <a:cs typeface="Times New Roman" panose="02020603050405020304" pitchFamily="18" charset="0"/>
            </a:endParaRPr>
          </a:p>
        </p:txBody>
      </p:sp>
      <p:sp>
        <p:nvSpPr>
          <p:cNvPr id="37" name="Oval 36">
            <a:extLst>
              <a:ext uri="{FF2B5EF4-FFF2-40B4-BE49-F238E27FC236}">
                <a16:creationId xmlns:a16="http://schemas.microsoft.com/office/drawing/2014/main" id="{7B845DA6-56A9-9617-54A7-222EE2E1EA45}"/>
              </a:ext>
            </a:extLst>
          </p:cNvPr>
          <p:cNvSpPr/>
          <p:nvPr/>
        </p:nvSpPr>
        <p:spPr>
          <a:xfrm>
            <a:off x="2138565" y="968472"/>
            <a:ext cx="391795" cy="391795"/>
          </a:xfrm>
          <a:prstGeom prst="ellipse">
            <a:avLst/>
          </a:prstGeom>
          <a:solidFill>
            <a:srgbClr val="72B15C"/>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000" b="1">
                <a:ea typeface="Calibri" panose="020F0502020204030204" pitchFamily="34" charset="0"/>
                <a:cs typeface="Times New Roman" panose="02020603050405020304" pitchFamily="18" charset="0"/>
              </a:rPr>
              <a:t> </a:t>
            </a:r>
            <a:endParaRPr lang="en-GB" sz="1100">
              <a:ea typeface="Calibri" panose="020F0502020204030204" pitchFamily="34" charset="0"/>
              <a:cs typeface="Times New Roman" panose="02020603050405020304" pitchFamily="18" charset="0"/>
            </a:endParaRPr>
          </a:p>
        </p:txBody>
      </p:sp>
      <p:sp>
        <p:nvSpPr>
          <p:cNvPr id="42" name="Text Box 54">
            <a:extLst>
              <a:ext uri="{FF2B5EF4-FFF2-40B4-BE49-F238E27FC236}">
                <a16:creationId xmlns:a16="http://schemas.microsoft.com/office/drawing/2014/main" id="{AD249384-2517-8990-93DF-8D06CD73B6E1}"/>
              </a:ext>
            </a:extLst>
          </p:cNvPr>
          <p:cNvSpPr txBox="1"/>
          <p:nvPr/>
        </p:nvSpPr>
        <p:spPr>
          <a:xfrm>
            <a:off x="504020" y="889255"/>
            <a:ext cx="1391147" cy="526235"/>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nSpc>
                <a:spcPct val="107000"/>
              </a:lnSpc>
              <a:spcAft>
                <a:spcPts val="1067"/>
              </a:spcAft>
              <a:defRPr sz="1400" b="1">
                <a:solidFill>
                  <a:srgbClr val="2C71B3"/>
                </a:solidFill>
                <a:latin typeface="Calibri" panose="020F0502020204030204" pitchFamily="34" charset="0"/>
                <a:ea typeface="Calibri" panose="020F0502020204030204" pitchFamily="34" charset="0"/>
                <a:cs typeface="Times New Roman" panose="02020603050405020304" pitchFamily="18" charset="0"/>
              </a:defRPr>
            </a:lvl1pPr>
          </a:lstStyle>
          <a:p>
            <a:r>
              <a:rPr lang="en-GB" sz="1100" dirty="0"/>
              <a:t>Complaints received </a:t>
            </a:r>
          </a:p>
        </p:txBody>
      </p:sp>
      <p:sp>
        <p:nvSpPr>
          <p:cNvPr id="43" name="Oval 42">
            <a:extLst>
              <a:ext uri="{FF2B5EF4-FFF2-40B4-BE49-F238E27FC236}">
                <a16:creationId xmlns:a16="http://schemas.microsoft.com/office/drawing/2014/main" id="{AAC89C39-1B32-3627-01EC-A7E9E80BB98E}"/>
              </a:ext>
            </a:extLst>
          </p:cNvPr>
          <p:cNvSpPr/>
          <p:nvPr/>
        </p:nvSpPr>
        <p:spPr>
          <a:xfrm>
            <a:off x="1933445" y="1841511"/>
            <a:ext cx="786765" cy="788035"/>
          </a:xfrm>
          <a:prstGeom prst="ellipse">
            <a:avLst/>
          </a:prstGeom>
          <a:solidFill>
            <a:srgbClr val="35ABBC"/>
          </a:solidFill>
          <a:ln>
            <a:solidFill>
              <a:srgbClr val="35ABB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800" b="1" dirty="0">
                <a:ea typeface="Calibri" panose="020F0502020204030204" pitchFamily="34" charset="0"/>
                <a:cs typeface="Times New Roman" panose="02020603050405020304" pitchFamily="18" charset="0"/>
              </a:rPr>
              <a:t>11</a:t>
            </a:r>
            <a:endParaRPr lang="en-GB" sz="1100" dirty="0">
              <a:ea typeface="Calibri" panose="020F0502020204030204" pitchFamily="34" charset="0"/>
              <a:cs typeface="Times New Roman" panose="02020603050405020304" pitchFamily="18" charset="0"/>
            </a:endParaRPr>
          </a:p>
        </p:txBody>
      </p:sp>
      <p:sp>
        <p:nvSpPr>
          <p:cNvPr id="44" name="Oval 43">
            <a:extLst>
              <a:ext uri="{FF2B5EF4-FFF2-40B4-BE49-F238E27FC236}">
                <a16:creationId xmlns:a16="http://schemas.microsoft.com/office/drawing/2014/main" id="{1E9CA3EB-D293-D3AF-7438-A1568E8E5398}"/>
              </a:ext>
            </a:extLst>
          </p:cNvPr>
          <p:cNvSpPr/>
          <p:nvPr/>
        </p:nvSpPr>
        <p:spPr>
          <a:xfrm>
            <a:off x="2133470" y="2043441"/>
            <a:ext cx="391795" cy="391795"/>
          </a:xfrm>
          <a:prstGeom prst="ellipse">
            <a:avLst/>
          </a:prstGeom>
          <a:solidFill>
            <a:srgbClr val="35ABBC"/>
          </a:solidFill>
          <a:ln w="76200">
            <a:solidFill>
              <a:srgbClr val="2C71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000" b="1" dirty="0">
                <a:ea typeface="Calibri" panose="020F0502020204030204" pitchFamily="34" charset="0"/>
                <a:cs typeface="Times New Roman" panose="02020603050405020304" pitchFamily="18" charset="0"/>
              </a:rPr>
              <a:t> </a:t>
            </a:r>
            <a:endParaRPr lang="en-GB" sz="1100" dirty="0">
              <a:ea typeface="Calibri" panose="020F0502020204030204" pitchFamily="34" charset="0"/>
              <a:cs typeface="Times New Roman" panose="02020603050405020304" pitchFamily="18" charset="0"/>
            </a:endParaRPr>
          </a:p>
        </p:txBody>
      </p:sp>
      <p:sp>
        <p:nvSpPr>
          <p:cNvPr id="46" name="Text Box 54">
            <a:extLst>
              <a:ext uri="{FF2B5EF4-FFF2-40B4-BE49-F238E27FC236}">
                <a16:creationId xmlns:a16="http://schemas.microsoft.com/office/drawing/2014/main" id="{7FE2574A-3D03-FB97-4A57-88CF0451EA24}"/>
              </a:ext>
            </a:extLst>
          </p:cNvPr>
          <p:cNvSpPr txBox="1"/>
          <p:nvPr/>
        </p:nvSpPr>
        <p:spPr>
          <a:xfrm>
            <a:off x="333506" y="1924794"/>
            <a:ext cx="1578186" cy="5400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nSpc>
                <a:spcPct val="107000"/>
              </a:lnSpc>
              <a:spcAft>
                <a:spcPts val="1067"/>
              </a:spcAft>
              <a:defRPr sz="1400" b="1">
                <a:solidFill>
                  <a:srgbClr val="2C71B3"/>
                </a:solidFill>
                <a:latin typeface="Calibri" panose="020F0502020204030204" pitchFamily="34" charset="0"/>
                <a:ea typeface="Calibri" panose="020F0502020204030204" pitchFamily="34" charset="0"/>
                <a:cs typeface="Times New Roman" panose="02020603050405020304" pitchFamily="18" charset="0"/>
              </a:defRPr>
            </a:lvl1pPr>
          </a:lstStyle>
          <a:p>
            <a:r>
              <a:rPr lang="en-GB" sz="1100" dirty="0"/>
              <a:t>PALS concerns received </a:t>
            </a:r>
          </a:p>
        </p:txBody>
      </p:sp>
      <p:sp>
        <p:nvSpPr>
          <p:cNvPr id="75" name="Text Box 54">
            <a:extLst>
              <a:ext uri="{FF2B5EF4-FFF2-40B4-BE49-F238E27FC236}">
                <a16:creationId xmlns:a16="http://schemas.microsoft.com/office/drawing/2014/main" id="{AAE8805D-81FC-3E94-9E82-ABB4A1E2B0B5}"/>
              </a:ext>
            </a:extLst>
          </p:cNvPr>
          <p:cNvSpPr txBox="1"/>
          <p:nvPr/>
        </p:nvSpPr>
        <p:spPr>
          <a:xfrm>
            <a:off x="1746031" y="2789006"/>
            <a:ext cx="3019664" cy="540000"/>
          </a:xfrm>
          <a:prstGeom prst="roundRect">
            <a:avLst/>
          </a:prstGeom>
          <a:solidFill>
            <a:srgbClr val="72B15C"/>
          </a:solidFill>
          <a:ln w="6350">
            <a:solidFill>
              <a:srgbClr val="72B15C"/>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PATIENT EXPERIENCE</a:t>
            </a:r>
          </a:p>
          <a:p>
            <a:pPr algn="ctr">
              <a:lnSpc>
                <a:spcPct val="107000"/>
              </a:lnSpc>
            </a:pPr>
            <a:r>
              <a:rPr lang="en-GB"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 ensure learning and improvement </a:t>
            </a:r>
          </a:p>
          <a:p>
            <a:pPr algn="ctr">
              <a:lnSpc>
                <a:spcPct val="107000"/>
              </a:lnSpc>
            </a:pPr>
            <a:r>
              <a:rPr lang="en-GB" sz="11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You said …. We did …. </a:t>
            </a:r>
            <a:endParaRPr lang="en-GB" sz="1100" i="1" dirty="0">
              <a:solidFill>
                <a:srgbClr val="2C71B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54">
            <a:extLst>
              <a:ext uri="{FF2B5EF4-FFF2-40B4-BE49-F238E27FC236}">
                <a16:creationId xmlns:a16="http://schemas.microsoft.com/office/drawing/2014/main" id="{467B2A66-BA8B-F33A-7761-003096B1B1BB}"/>
              </a:ext>
            </a:extLst>
          </p:cNvPr>
          <p:cNvSpPr txBox="1"/>
          <p:nvPr/>
        </p:nvSpPr>
        <p:spPr>
          <a:xfrm>
            <a:off x="5038599" y="2785582"/>
            <a:ext cx="2962177" cy="533342"/>
          </a:xfrm>
          <a:prstGeom prst="roundRect">
            <a:avLst/>
          </a:prstGeom>
          <a:solidFill>
            <a:srgbClr val="35ABBC"/>
          </a:solidFill>
          <a:ln w="6350">
            <a:solidFill>
              <a:srgbClr val="35ABBC"/>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LIVED EXPERIENCE </a:t>
            </a:r>
          </a:p>
          <a:p>
            <a:pPr algn="ctr">
              <a:lnSpc>
                <a:spcPct val="107000"/>
              </a:lnSpc>
            </a:pPr>
            <a:r>
              <a:rPr lang="en-GB"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Shared by patients for learning from ward to board. </a:t>
            </a:r>
          </a:p>
        </p:txBody>
      </p:sp>
      <p:sp>
        <p:nvSpPr>
          <p:cNvPr id="41" name="Text Box 41">
            <a:extLst>
              <a:ext uri="{FF2B5EF4-FFF2-40B4-BE49-F238E27FC236}">
                <a16:creationId xmlns:a16="http://schemas.microsoft.com/office/drawing/2014/main" id="{F881E722-1DE0-B0FE-C6FE-60084787160B}"/>
              </a:ext>
            </a:extLst>
          </p:cNvPr>
          <p:cNvSpPr txBox="1"/>
          <p:nvPr/>
        </p:nvSpPr>
        <p:spPr>
          <a:xfrm>
            <a:off x="1841335" y="709396"/>
            <a:ext cx="966470" cy="85026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176</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41">
            <a:extLst>
              <a:ext uri="{FF2B5EF4-FFF2-40B4-BE49-F238E27FC236}">
                <a16:creationId xmlns:a16="http://schemas.microsoft.com/office/drawing/2014/main" id="{40AFEB69-E1F7-C947-1340-378C95633978}"/>
              </a:ext>
            </a:extLst>
          </p:cNvPr>
          <p:cNvSpPr txBox="1"/>
          <p:nvPr/>
        </p:nvSpPr>
        <p:spPr>
          <a:xfrm>
            <a:off x="5723336" y="1861212"/>
            <a:ext cx="966470" cy="85026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3 days</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41">
            <a:extLst>
              <a:ext uri="{FF2B5EF4-FFF2-40B4-BE49-F238E27FC236}">
                <a16:creationId xmlns:a16="http://schemas.microsoft.com/office/drawing/2014/main" id="{73167681-C650-B74A-C8C5-431AF0C1100B}"/>
              </a:ext>
            </a:extLst>
          </p:cNvPr>
          <p:cNvSpPr txBox="1"/>
          <p:nvPr/>
        </p:nvSpPr>
        <p:spPr>
          <a:xfrm>
            <a:off x="5649216" y="708522"/>
            <a:ext cx="966470" cy="861541"/>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GB"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43 days</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Box 41">
            <a:extLst>
              <a:ext uri="{FF2B5EF4-FFF2-40B4-BE49-F238E27FC236}">
                <a16:creationId xmlns:a16="http://schemas.microsoft.com/office/drawing/2014/main" id="{814D27F2-F3D3-F25B-CAD8-D3CD46A28F12}"/>
              </a:ext>
            </a:extLst>
          </p:cNvPr>
          <p:cNvSpPr txBox="1"/>
          <p:nvPr/>
        </p:nvSpPr>
        <p:spPr>
          <a:xfrm>
            <a:off x="1865399" y="1824058"/>
            <a:ext cx="966470" cy="85026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1237</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FB08D43-C317-1E77-2D7C-94B6F6BAED6E}"/>
              </a:ext>
            </a:extLst>
          </p:cNvPr>
          <p:cNvSpPr txBox="1"/>
          <p:nvPr/>
        </p:nvSpPr>
        <p:spPr>
          <a:xfrm>
            <a:off x="1757068" y="3341139"/>
            <a:ext cx="3019664" cy="1061829"/>
          </a:xfrm>
          <a:prstGeom prst="rect">
            <a:avLst/>
          </a:prstGeom>
          <a:noFill/>
          <a:ln>
            <a:solidFill>
              <a:srgbClr val="92D050"/>
            </a:solidFill>
          </a:ln>
        </p:spPr>
        <p:txBody>
          <a:bodyPr wrap="square" rtlCol="0">
            <a:spAutoFit/>
          </a:bodyPr>
          <a:lstStyle/>
          <a:p>
            <a:pPr marL="214313" indent="-214313">
              <a:buClr>
                <a:srgbClr val="92D050"/>
              </a:buClr>
              <a:buFont typeface="Wingdings" panose="05000000000000000000" pitchFamily="2" charset="2"/>
              <a:buChar char="ü"/>
            </a:pPr>
            <a:endParaRPr lang="en-GB" sz="1050" dirty="0">
              <a:latin typeface="+mj-lt"/>
            </a:endParaRPr>
          </a:p>
          <a:p>
            <a:pPr marL="214313" indent="-214313">
              <a:buClr>
                <a:srgbClr val="92D050"/>
              </a:buClr>
              <a:buFont typeface="Wingdings" panose="05000000000000000000" pitchFamily="2" charset="2"/>
              <a:buChar char="ü"/>
            </a:pPr>
            <a:r>
              <a:rPr lang="en-GB" sz="1050" dirty="0"/>
              <a:t>Meet the Matron initiative</a:t>
            </a:r>
          </a:p>
          <a:p>
            <a:pPr marL="214313" indent="-214313">
              <a:buClr>
                <a:srgbClr val="92D050"/>
              </a:buClr>
              <a:buFont typeface="Wingdings" panose="05000000000000000000" pitchFamily="2" charset="2"/>
              <a:buChar char="ü"/>
            </a:pPr>
            <a:r>
              <a:rPr lang="en-GB" sz="1050" dirty="0"/>
              <a:t>Revised patient pathways with a focus on enhanced communication</a:t>
            </a:r>
          </a:p>
          <a:p>
            <a:pPr marL="214313" indent="-214313">
              <a:buClr>
                <a:srgbClr val="92D050"/>
              </a:buClr>
              <a:buFont typeface="Wingdings" panose="05000000000000000000" pitchFamily="2" charset="2"/>
              <a:buChar char="ü"/>
            </a:pPr>
            <a:r>
              <a:rPr lang="en-GB" sz="1050" dirty="0"/>
              <a:t>Revised training packages for staff with direct insight from complaints </a:t>
            </a:r>
            <a:endParaRPr lang="en-GB" sz="1050" dirty="0">
              <a:latin typeface="+mj-lt"/>
            </a:endParaRPr>
          </a:p>
        </p:txBody>
      </p:sp>
      <p:sp>
        <p:nvSpPr>
          <p:cNvPr id="31" name="TextBox 30">
            <a:extLst>
              <a:ext uri="{FF2B5EF4-FFF2-40B4-BE49-F238E27FC236}">
                <a16:creationId xmlns:a16="http://schemas.microsoft.com/office/drawing/2014/main" id="{143272D8-D50A-DB6B-33A7-70EEB43541D1}"/>
              </a:ext>
            </a:extLst>
          </p:cNvPr>
          <p:cNvSpPr txBox="1"/>
          <p:nvPr/>
        </p:nvSpPr>
        <p:spPr>
          <a:xfrm>
            <a:off x="5036346" y="3326098"/>
            <a:ext cx="2962177" cy="1100301"/>
          </a:xfrm>
          <a:prstGeom prst="rect">
            <a:avLst/>
          </a:prstGeom>
          <a:noFill/>
          <a:ln>
            <a:solidFill>
              <a:srgbClr val="1FB1BC"/>
            </a:solidFill>
          </a:ln>
        </p:spPr>
        <p:txBody>
          <a:bodyPr wrap="square" rtlCol="0">
            <a:spAutoFit/>
          </a:bodyPr>
          <a:lstStyle/>
          <a:p>
            <a:pPr marL="214313" indent="-214313">
              <a:buClr>
                <a:srgbClr val="1FB1BC"/>
              </a:buClr>
              <a:buFont typeface="Wingdings" panose="05000000000000000000" pitchFamily="2" charset="2"/>
              <a:buChar char="ü"/>
            </a:pPr>
            <a:endParaRPr lang="en-GB" sz="1050" dirty="0">
              <a:latin typeface="+mj-lt"/>
            </a:endParaRPr>
          </a:p>
          <a:p>
            <a:pPr marL="214313" indent="-214313">
              <a:buClr>
                <a:srgbClr val="1FB1BC"/>
              </a:buClr>
              <a:buFont typeface="Wingdings" panose="05000000000000000000" pitchFamily="2" charset="2"/>
              <a:buChar char="ü"/>
            </a:pPr>
            <a:r>
              <a:rPr lang="en-GB" sz="1100" dirty="0"/>
              <a:t>Digital patient stories recorded with patients and shared at meetings and training to encourage learning from complaints</a:t>
            </a:r>
          </a:p>
          <a:p>
            <a:pPr marL="214313" indent="-214313">
              <a:buClr>
                <a:srgbClr val="1FB1BC"/>
              </a:buClr>
              <a:buFont typeface="Wingdings" panose="05000000000000000000" pitchFamily="2" charset="2"/>
              <a:buChar char="ü"/>
            </a:pPr>
            <a:r>
              <a:rPr lang="en-GB" sz="1100" dirty="0"/>
              <a:t>Introduction of Experts by Experience initiative to involve patients in the solution</a:t>
            </a:r>
            <a:endParaRPr lang="en-GB" sz="1050" dirty="0">
              <a:latin typeface="+mj-lt"/>
            </a:endParaRPr>
          </a:p>
        </p:txBody>
      </p:sp>
      <p:pic>
        <p:nvPicPr>
          <p:cNvPr id="39" name="Picture 38">
            <a:extLst>
              <a:ext uri="{FF2B5EF4-FFF2-40B4-BE49-F238E27FC236}">
                <a16:creationId xmlns:a16="http://schemas.microsoft.com/office/drawing/2014/main" id="{668B13C5-56EA-5A98-C35E-E2194B4681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349" y="2743974"/>
            <a:ext cx="1214105" cy="1729934"/>
          </a:xfrm>
          <a:prstGeom prst="rect">
            <a:avLst/>
          </a:prstGeom>
        </p:spPr>
      </p:pic>
    </p:spTree>
    <p:extLst>
      <p:ext uri="{BB962C8B-B14F-4D97-AF65-F5344CB8AC3E}">
        <p14:creationId xmlns:p14="http://schemas.microsoft.com/office/powerpoint/2010/main" val="20672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554FC1-9D3C-1168-6B58-308BA4E57628}"/>
              </a:ext>
            </a:extLst>
          </p:cNvPr>
          <p:cNvSpPr>
            <a:spLocks noChangeArrowheads="1"/>
          </p:cNvSpPr>
          <p:nvPr/>
        </p:nvSpPr>
        <p:spPr bwMode="auto">
          <a:xfrm>
            <a:off x="995516" y="1582887"/>
            <a:ext cx="8035436" cy="218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825" dirty="0">
              <a:latin typeface="Arial" panose="020B0604020202020204" pitchFamily="34" charset="0"/>
              <a:ea typeface="Calibri" panose="020F0502020204030204" pitchFamily="34" charset="0"/>
            </a:endParaRPr>
          </a:p>
          <a:p>
            <a:pPr defTabSz="685800" eaLnBrk="0" fontAlgn="base" hangingPunct="0">
              <a:spcBef>
                <a:spcPct val="0"/>
              </a:spcBef>
              <a:spcAft>
                <a:spcPct val="0"/>
              </a:spcAft>
            </a:pPr>
            <a:endParaRPr lang="en-GB" altLang="en-US" sz="1350" dirty="0">
              <a:latin typeface="Arial" panose="020B0604020202020204" pitchFamily="34" charset="0"/>
            </a:endParaRPr>
          </a:p>
        </p:txBody>
      </p:sp>
      <p:sp>
        <p:nvSpPr>
          <p:cNvPr id="2" name="Title 1">
            <a:extLst>
              <a:ext uri="{FF2B5EF4-FFF2-40B4-BE49-F238E27FC236}">
                <a16:creationId xmlns:a16="http://schemas.microsoft.com/office/drawing/2014/main" id="{6830C86C-DA32-D103-5E34-E0A28CB56C7B}"/>
              </a:ext>
            </a:extLst>
          </p:cNvPr>
          <p:cNvSpPr>
            <a:spLocks noGrp="1"/>
          </p:cNvSpPr>
          <p:nvPr>
            <p:ph type="title"/>
          </p:nvPr>
        </p:nvSpPr>
        <p:spPr>
          <a:xfrm>
            <a:off x="221456" y="191260"/>
            <a:ext cx="7886700" cy="637508"/>
          </a:xfr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defTabSz="685800">
              <a:lnSpc>
                <a:spcPct val="107000"/>
              </a:lnSpc>
              <a:spcAft>
                <a:spcPts val="800"/>
              </a:spcAft>
            </a:pPr>
            <a:r>
              <a:rPr lang="en-GB" sz="2800" dirty="0">
                <a:solidFill>
                  <a:srgbClr val="4BACC6"/>
                </a:solidFill>
                <a:cs typeface="Times New Roman" panose="02020603050405020304" pitchFamily="18" charset="0"/>
              </a:rPr>
              <a:t>Maternity</a:t>
            </a:r>
          </a:p>
        </p:txBody>
      </p:sp>
      <p:pic>
        <p:nvPicPr>
          <p:cNvPr id="5124" name="Picture 2">
            <a:extLst>
              <a:ext uri="{FF2B5EF4-FFF2-40B4-BE49-F238E27FC236}">
                <a16:creationId xmlns:a16="http://schemas.microsoft.com/office/drawing/2014/main" id="{D9B09029-9549-6E00-EFF9-D64348309938}"/>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7352071" y="3486855"/>
            <a:ext cx="1526109" cy="12552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women standing on stairs&#10;&#10;Description automatically generated with medium confidence">
            <a:extLst>
              <a:ext uri="{FF2B5EF4-FFF2-40B4-BE49-F238E27FC236}">
                <a16:creationId xmlns:a16="http://schemas.microsoft.com/office/drawing/2014/main" id="{8FA14530-3053-46D7-AC83-28AE035134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129" y="2893588"/>
            <a:ext cx="1181888" cy="1575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erson sitting at a table&#10;&#10;Description automatically generated with medium confidence">
            <a:extLst>
              <a:ext uri="{FF2B5EF4-FFF2-40B4-BE49-F238E27FC236}">
                <a16:creationId xmlns:a16="http://schemas.microsoft.com/office/drawing/2014/main" id="{C5CF810A-A67B-122D-55AB-D34AE4CD47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1521" y="1344468"/>
            <a:ext cx="2071481" cy="1550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icture containing logo&#10;&#10;Description automatically generated">
            <a:extLst>
              <a:ext uri="{FF2B5EF4-FFF2-40B4-BE49-F238E27FC236}">
                <a16:creationId xmlns:a16="http://schemas.microsoft.com/office/drawing/2014/main" id="{7321C531-9FBF-864E-358B-78AA83B4DE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06446" y="251565"/>
            <a:ext cx="1919872" cy="532605"/>
          </a:xfrm>
          <a:prstGeom prst="rect">
            <a:avLst/>
          </a:prstGeom>
        </p:spPr>
      </p:pic>
      <p:sp>
        <p:nvSpPr>
          <p:cNvPr id="16" name="TextBox 15">
            <a:extLst>
              <a:ext uri="{FF2B5EF4-FFF2-40B4-BE49-F238E27FC236}">
                <a16:creationId xmlns:a16="http://schemas.microsoft.com/office/drawing/2014/main" id="{6765C397-4ECD-4950-EB59-0807FC5C17B3}"/>
              </a:ext>
            </a:extLst>
          </p:cNvPr>
          <p:cNvSpPr txBox="1"/>
          <p:nvPr/>
        </p:nvSpPr>
        <p:spPr>
          <a:xfrm>
            <a:off x="1568726" y="925531"/>
            <a:ext cx="6115184" cy="332006"/>
          </a:xfrm>
          <a:prstGeom prst="roundRect">
            <a:avLst/>
          </a:prstGeom>
          <a:solidFill>
            <a:srgbClr val="F27CB2"/>
          </a:solidFill>
        </p:spPr>
        <p:txBody>
          <a:bodyPr wrap="square" rtlCol="0">
            <a:spAutoFit/>
          </a:bodyPr>
          <a:lstStyle/>
          <a:p>
            <a:pPr algn="ctr"/>
            <a:r>
              <a:rPr lang="en-GB" sz="1350" dirty="0">
                <a:solidFill>
                  <a:schemeClr val="bg1"/>
                </a:solidFill>
                <a:latin typeface="+mj-lt"/>
              </a:rPr>
              <a:t>In 2021/22 WHH Maternity Services supported families with the birth of 2596 babies</a:t>
            </a:r>
          </a:p>
        </p:txBody>
      </p:sp>
      <p:sp>
        <p:nvSpPr>
          <p:cNvPr id="17" name="TextBox 16">
            <a:extLst>
              <a:ext uri="{FF2B5EF4-FFF2-40B4-BE49-F238E27FC236}">
                <a16:creationId xmlns:a16="http://schemas.microsoft.com/office/drawing/2014/main" id="{A5C05697-3807-4445-6653-6BA6C49E78C6}"/>
              </a:ext>
            </a:extLst>
          </p:cNvPr>
          <p:cNvSpPr txBox="1"/>
          <p:nvPr/>
        </p:nvSpPr>
        <p:spPr>
          <a:xfrm>
            <a:off x="5418574" y="1019657"/>
            <a:ext cx="184731" cy="300082"/>
          </a:xfrm>
          <a:prstGeom prst="rect">
            <a:avLst/>
          </a:prstGeom>
          <a:noFill/>
        </p:spPr>
        <p:txBody>
          <a:bodyPr wrap="none" rtlCol="0">
            <a:spAutoFit/>
          </a:bodyPr>
          <a:lstStyle/>
          <a:p>
            <a:endParaRPr lang="en-GB" sz="1350" dirty="0"/>
          </a:p>
        </p:txBody>
      </p:sp>
      <p:pic>
        <p:nvPicPr>
          <p:cNvPr id="3" name="Picture 2" descr="Text&#10;&#10;Description automatically generated">
            <a:extLst>
              <a:ext uri="{FF2B5EF4-FFF2-40B4-BE49-F238E27FC236}">
                <a16:creationId xmlns:a16="http://schemas.microsoft.com/office/drawing/2014/main" id="{AF4EEA5F-16A3-0C59-B4B0-E02433444B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7053" y="221811"/>
            <a:ext cx="3120368" cy="592930"/>
          </a:xfrm>
          <a:prstGeom prst="rect">
            <a:avLst/>
          </a:prstGeom>
        </p:spPr>
      </p:pic>
      <p:sp>
        <p:nvSpPr>
          <p:cNvPr id="8" name="TextBox 7">
            <a:extLst>
              <a:ext uri="{FF2B5EF4-FFF2-40B4-BE49-F238E27FC236}">
                <a16:creationId xmlns:a16="http://schemas.microsoft.com/office/drawing/2014/main" id="{16A58D1C-733D-B4D2-7656-AFB1F2079867}"/>
              </a:ext>
            </a:extLst>
          </p:cNvPr>
          <p:cNvSpPr txBox="1"/>
          <p:nvPr/>
        </p:nvSpPr>
        <p:spPr>
          <a:xfrm>
            <a:off x="180049" y="1279330"/>
            <a:ext cx="6744952" cy="1569660"/>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
                <a:srgbClr val="1FB1BC"/>
              </a:buClr>
              <a:buSzTx/>
              <a:buFont typeface="Wingdings" panose="05000000000000000000" pitchFamily="2" charset="2"/>
              <a:buChar char="ü"/>
              <a:tabLst/>
            </a:pPr>
            <a:r>
              <a:rPr kumimoji="0" lang="en-GB" altLang="en-US" sz="1200" b="0" i="0" u="none" strike="noStrike" cap="none" normalizeH="0" baseline="0" dirty="0">
                <a:ln>
                  <a:noFill/>
                </a:ln>
                <a:effectLst/>
                <a:ea typeface="Times New Roman" panose="02020603050405020304" pitchFamily="18" charset="0"/>
              </a:rPr>
              <a:t>Implementation of the </a:t>
            </a:r>
            <a:r>
              <a:rPr kumimoji="0" lang="en-GB" altLang="en-US" sz="1200" b="1" i="0" u="none" strike="noStrike" cap="none" normalizeH="0" baseline="0" dirty="0" err="1">
                <a:ln>
                  <a:noFill/>
                </a:ln>
                <a:effectLst/>
                <a:ea typeface="Times New Roman" panose="02020603050405020304" pitchFamily="18" charset="0"/>
              </a:rPr>
              <a:t>BadgerNet</a:t>
            </a:r>
            <a:r>
              <a:rPr kumimoji="0" lang="en-GB" altLang="en-US" sz="1200" b="1" i="0" u="none" strike="noStrike" cap="none" normalizeH="0" baseline="0" dirty="0">
                <a:ln>
                  <a:noFill/>
                </a:ln>
                <a:effectLst/>
                <a:ea typeface="Times New Roman" panose="02020603050405020304" pitchFamily="18" charset="0"/>
              </a:rPr>
              <a:t> Electronic Patient Record System </a:t>
            </a:r>
            <a:r>
              <a:rPr kumimoji="0" lang="en-GB" altLang="en-US" sz="1200" b="0" i="0" u="none" strike="noStrike" cap="none" normalizeH="0" baseline="0" dirty="0">
                <a:ln>
                  <a:noFill/>
                </a:ln>
                <a:effectLst/>
                <a:ea typeface="Times New Roman" panose="02020603050405020304" pitchFamily="18" charset="0"/>
              </a:rPr>
              <a:t>for all those choosing to receive care at WHH</a:t>
            </a:r>
            <a:endParaRPr kumimoji="0" lang="en-GB" altLang="en-US" sz="1200" b="0" i="0" u="none" strike="noStrike" cap="none" normalizeH="0" baseline="0" dirty="0">
              <a:ln>
                <a:noFill/>
              </a:ln>
              <a:effectLst/>
            </a:endParaRPr>
          </a:p>
          <a:p>
            <a:pPr marL="285750" marR="0" lvl="0" indent="-285750" algn="l" defTabSz="914400" rtl="0" eaLnBrk="0" fontAlgn="base" latinLnBrk="0" hangingPunct="0">
              <a:lnSpc>
                <a:spcPct val="100000"/>
              </a:lnSpc>
              <a:spcBef>
                <a:spcPct val="0"/>
              </a:spcBef>
              <a:spcAft>
                <a:spcPct val="0"/>
              </a:spcAft>
              <a:buClr>
                <a:srgbClr val="1FB1BC"/>
              </a:buClr>
              <a:buSzTx/>
              <a:buFont typeface="Wingdings" panose="05000000000000000000" pitchFamily="2" charset="2"/>
              <a:buChar char="ü"/>
              <a:tabLst/>
            </a:pPr>
            <a:r>
              <a:rPr kumimoji="0" lang="en-GB" altLang="en-US" sz="1200" b="0" i="0" u="none" strike="noStrike" cap="none" normalizeH="0" baseline="0" dirty="0">
                <a:ln>
                  <a:noFill/>
                </a:ln>
                <a:effectLst/>
                <a:ea typeface="Times New Roman" panose="02020603050405020304" pitchFamily="18" charset="0"/>
              </a:rPr>
              <a:t>Working closely with </a:t>
            </a:r>
            <a:r>
              <a:rPr kumimoji="0" lang="en-GB" altLang="en-US" sz="1200" b="1" i="0" u="none" strike="noStrike" cap="none" normalizeH="0" baseline="0" dirty="0">
                <a:ln>
                  <a:noFill/>
                </a:ln>
                <a:effectLst/>
                <a:ea typeface="Times New Roman" panose="02020603050405020304" pitchFamily="18" charset="0"/>
              </a:rPr>
              <a:t>Maternity Voices partnership </a:t>
            </a:r>
            <a:r>
              <a:rPr kumimoji="0" lang="en-GB" altLang="en-US" sz="1200" b="0" i="0" u="none" strike="noStrike" cap="none" normalizeH="0" baseline="0" dirty="0">
                <a:ln>
                  <a:noFill/>
                </a:ln>
                <a:effectLst/>
                <a:ea typeface="Times New Roman" panose="02020603050405020304" pitchFamily="18" charset="0"/>
              </a:rPr>
              <a:t>to ensure we listen to and learn from those who receive care at WHH</a:t>
            </a:r>
          </a:p>
          <a:p>
            <a:pPr marL="285750" marR="0" lvl="0" indent="-285750" algn="l" defTabSz="914400" rtl="0" eaLnBrk="0" fontAlgn="base" latinLnBrk="0" hangingPunct="0">
              <a:lnSpc>
                <a:spcPct val="100000"/>
              </a:lnSpc>
              <a:spcBef>
                <a:spcPct val="0"/>
              </a:spcBef>
              <a:spcAft>
                <a:spcPct val="0"/>
              </a:spcAft>
              <a:buClr>
                <a:srgbClr val="1FB1BC"/>
              </a:buClr>
              <a:buSzTx/>
              <a:buFont typeface="Wingdings" panose="05000000000000000000" pitchFamily="2" charset="2"/>
              <a:buChar char="ü"/>
              <a:tabLst/>
            </a:pPr>
            <a:r>
              <a:rPr kumimoji="0" lang="en-GB" altLang="en-US" sz="1200" b="1" i="0" u="none" strike="noStrike" cap="none" normalizeH="0" baseline="0" dirty="0">
                <a:ln>
                  <a:noFill/>
                </a:ln>
                <a:effectLst/>
                <a:ea typeface="Times New Roman" panose="02020603050405020304" pitchFamily="18" charset="0"/>
              </a:rPr>
              <a:t>Commended</a:t>
            </a:r>
            <a:r>
              <a:rPr kumimoji="0" lang="en-GB" altLang="en-US" sz="1200" b="0" i="0" u="none" strike="noStrike" cap="none" normalizeH="0" baseline="0" dirty="0">
                <a:ln>
                  <a:noFill/>
                </a:ln>
                <a:effectLst/>
                <a:ea typeface="Times New Roman" panose="02020603050405020304" pitchFamily="18" charset="0"/>
              </a:rPr>
              <a:t> by the Integrated Care Board for providing care and support to vulnerable families residing at the Fir Grove Hotel ensuring these families had access to safe maternity care </a:t>
            </a:r>
          </a:p>
          <a:p>
            <a:pPr marL="285750" marR="0" lvl="0" indent="-285750" algn="l" defTabSz="914400" rtl="0" eaLnBrk="0" fontAlgn="base" latinLnBrk="0" hangingPunct="0">
              <a:lnSpc>
                <a:spcPct val="100000"/>
              </a:lnSpc>
              <a:spcBef>
                <a:spcPct val="0"/>
              </a:spcBef>
              <a:spcAft>
                <a:spcPct val="0"/>
              </a:spcAft>
              <a:buClr>
                <a:srgbClr val="1FB1BC"/>
              </a:buClr>
              <a:buSzTx/>
              <a:buFont typeface="Wingdings" panose="05000000000000000000" pitchFamily="2" charset="2"/>
              <a:buChar char="ü"/>
              <a:tabLst/>
            </a:pPr>
            <a:r>
              <a:rPr kumimoji="0" lang="en-GB" altLang="en-US" sz="1200" b="0" i="0" u="none" strike="noStrike" cap="none" normalizeH="0" baseline="0" dirty="0">
                <a:ln>
                  <a:noFill/>
                </a:ln>
                <a:effectLst/>
                <a:ea typeface="Times New Roman" panose="02020603050405020304" pitchFamily="18" charset="0"/>
              </a:rPr>
              <a:t>Implementation of the WHH </a:t>
            </a:r>
            <a:r>
              <a:rPr kumimoji="0" lang="en-GB" altLang="en-US" sz="1200" b="1" i="0" u="none" strike="noStrike" cap="none" normalizeH="0" baseline="0" dirty="0">
                <a:ln>
                  <a:noFill/>
                </a:ln>
                <a:effectLst/>
                <a:ea typeface="Times New Roman" panose="02020603050405020304" pitchFamily="18" charset="0"/>
              </a:rPr>
              <a:t>continuity of care project into the Halton </a:t>
            </a:r>
            <a:r>
              <a:rPr kumimoji="0" lang="en-GB" altLang="en-US" sz="1200" b="0" i="0" u="none" strike="noStrike" cap="none" normalizeH="0" baseline="0" dirty="0">
                <a:ln>
                  <a:noFill/>
                </a:ln>
                <a:effectLst/>
                <a:ea typeface="Times New Roman" panose="02020603050405020304" pitchFamily="18" charset="0"/>
              </a:rPr>
              <a:t>footprint with the establishment of Team Sunlight </a:t>
            </a:r>
            <a:endParaRPr kumimoji="0" lang="en-GB" altLang="en-US" sz="1200" b="0" i="0" u="none" strike="noStrike" cap="none" normalizeH="0" baseline="0" dirty="0">
              <a:ln>
                <a:noFill/>
              </a:ln>
              <a:effectLst/>
            </a:endParaRPr>
          </a:p>
        </p:txBody>
      </p:sp>
      <p:sp>
        <p:nvSpPr>
          <p:cNvPr id="10" name="TextBox 9">
            <a:extLst>
              <a:ext uri="{FF2B5EF4-FFF2-40B4-BE49-F238E27FC236}">
                <a16:creationId xmlns:a16="http://schemas.microsoft.com/office/drawing/2014/main" id="{A8D45368-4FD2-E68B-5020-9E2132A2D2C0}"/>
              </a:ext>
            </a:extLst>
          </p:cNvPr>
          <p:cNvSpPr txBox="1"/>
          <p:nvPr/>
        </p:nvSpPr>
        <p:spPr>
          <a:xfrm>
            <a:off x="1478942" y="2982353"/>
            <a:ext cx="6011187" cy="163121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1400" b="1" i="0" u="none" strike="noStrike" kern="0" cap="none" spc="0" normalizeH="0" baseline="0" noProof="0" dirty="0">
                <a:ln>
                  <a:noFill/>
                </a:ln>
                <a:solidFill>
                  <a:prstClr val="black"/>
                </a:solidFill>
                <a:effectLst/>
                <a:uLnTx/>
                <a:uFillTx/>
                <a:ea typeface="Calibri" panose="020F0502020204030204" pitchFamily="34" charset="0"/>
              </a:rPr>
              <a:t>Coming Soon</a:t>
            </a:r>
            <a:r>
              <a:rPr kumimoji="0" lang="en-GB" altLang="en-US" sz="1400" b="0" i="0" u="none" strike="noStrike" kern="0" cap="none" spc="0" normalizeH="0" baseline="0" noProof="0" dirty="0">
                <a:ln>
                  <a:noFill/>
                </a:ln>
                <a:solidFill>
                  <a:prstClr val="black"/>
                </a:solidFill>
                <a:effectLst/>
                <a:uLnTx/>
                <a:uFillTx/>
                <a:ea typeface="Calibri" panose="020F0502020204030204" pitchFamily="34" charset="0"/>
              </a:rPr>
              <a:t>:</a:t>
            </a:r>
            <a:endParaRPr kumimoji="0" lang="en-GB" altLang="en-US" sz="1400" b="0" i="0" u="none" strike="noStrike" kern="0" cap="none" spc="0" normalizeH="0" baseline="0" noProof="0" dirty="0">
              <a:ln>
                <a:noFill/>
              </a:ln>
              <a:solidFill>
                <a:prstClr val="black"/>
              </a:solidFill>
              <a:effectLst/>
              <a:uLnTx/>
              <a:uFillTx/>
            </a:endParaRPr>
          </a:p>
          <a:p>
            <a:pPr marL="285750" marR="0" lvl="0" indent="-285750" defTabSz="914400" eaLnBrk="0" fontAlgn="base" latinLnBrk="0" hangingPunct="0">
              <a:lnSpc>
                <a:spcPct val="100000"/>
              </a:lnSpc>
              <a:spcBef>
                <a:spcPct val="0"/>
              </a:spcBef>
              <a:spcAft>
                <a:spcPct val="0"/>
              </a:spcAft>
              <a:buClr>
                <a:srgbClr val="87C53E"/>
              </a:buClr>
              <a:buSzTx/>
              <a:buFont typeface="Arial" panose="020B0604020202020204" pitchFamily="34" charset="0"/>
              <a:buChar char="•"/>
              <a:tabLst/>
              <a:defRPr/>
            </a:pPr>
            <a:r>
              <a:rPr kumimoji="0" lang="en-GB" altLang="en-US" sz="1400" b="0" i="0" u="none" strike="noStrike" kern="0" cap="none" spc="0" normalizeH="0" baseline="0" noProof="0" dirty="0">
                <a:ln>
                  <a:noFill/>
                </a:ln>
                <a:solidFill>
                  <a:prstClr val="black"/>
                </a:solidFill>
                <a:effectLst/>
                <a:uLnTx/>
                <a:uFillTx/>
                <a:ea typeface="Times New Roman" panose="02020603050405020304" pitchFamily="18" charset="0"/>
              </a:rPr>
              <a:t>Perinatal Mental Health pathway with introduction of a Specialist Midwife for Perinatal Mental Health</a:t>
            </a:r>
            <a:endParaRPr kumimoji="0" lang="en-GB" altLang="en-US" sz="1400" b="0" i="0" u="none" strike="noStrike" kern="0" cap="none" spc="0" normalizeH="0" baseline="0" noProof="0" dirty="0">
              <a:ln>
                <a:noFill/>
              </a:ln>
              <a:solidFill>
                <a:prstClr val="black"/>
              </a:solidFill>
              <a:effectLst/>
              <a:uLnTx/>
              <a:uFillTx/>
              <a:ea typeface="Calibri" panose="020F0502020204030204" pitchFamily="34" charset="0"/>
            </a:endParaRPr>
          </a:p>
          <a:p>
            <a:pPr marL="285750" marR="0" lvl="0" indent="-285750" defTabSz="914400" eaLnBrk="0" fontAlgn="base" latinLnBrk="0" hangingPunct="0">
              <a:lnSpc>
                <a:spcPct val="100000"/>
              </a:lnSpc>
              <a:spcBef>
                <a:spcPct val="0"/>
              </a:spcBef>
              <a:spcAft>
                <a:spcPct val="0"/>
              </a:spcAft>
              <a:buClr>
                <a:srgbClr val="87C53E"/>
              </a:buClr>
              <a:buSzTx/>
              <a:buFont typeface="Arial" panose="020B0604020202020204" pitchFamily="34" charset="0"/>
              <a:buChar char="•"/>
              <a:tabLst/>
              <a:defRPr/>
            </a:pPr>
            <a:r>
              <a:rPr kumimoji="0" lang="en-GB" altLang="en-US" sz="1400" b="0" i="0" u="none" strike="noStrike" kern="0" cap="none" spc="0" normalizeH="0" baseline="0" noProof="0" dirty="0">
                <a:ln>
                  <a:noFill/>
                </a:ln>
                <a:solidFill>
                  <a:prstClr val="black"/>
                </a:solidFill>
                <a:effectLst/>
                <a:uLnTx/>
                <a:uFillTx/>
                <a:ea typeface="Times New Roman" panose="02020603050405020304" pitchFamily="18" charset="0"/>
              </a:rPr>
              <a:t>Review the environment within maternity triage</a:t>
            </a:r>
            <a:endParaRPr kumimoji="0" lang="en-GB" altLang="en-US" sz="1400" b="0" i="0" u="none" strike="noStrike" kern="0" cap="none" spc="0" normalizeH="0" baseline="0" noProof="0" dirty="0">
              <a:ln>
                <a:noFill/>
              </a:ln>
              <a:solidFill>
                <a:prstClr val="black"/>
              </a:solidFill>
              <a:effectLst/>
              <a:uLnTx/>
              <a:uFillTx/>
              <a:ea typeface="Calibri" panose="020F0502020204030204" pitchFamily="34" charset="0"/>
            </a:endParaRPr>
          </a:p>
          <a:p>
            <a:pPr marL="285750" marR="0" lvl="0" indent="-285750" defTabSz="914400" eaLnBrk="0" fontAlgn="base" latinLnBrk="0" hangingPunct="0">
              <a:lnSpc>
                <a:spcPct val="100000"/>
              </a:lnSpc>
              <a:spcBef>
                <a:spcPct val="0"/>
              </a:spcBef>
              <a:spcAft>
                <a:spcPct val="0"/>
              </a:spcAft>
              <a:buClr>
                <a:srgbClr val="87C53E"/>
              </a:buClr>
              <a:buSzTx/>
              <a:buFont typeface="Arial" panose="020B0604020202020204" pitchFamily="34" charset="0"/>
              <a:buChar char="•"/>
              <a:tabLst/>
              <a:defRPr/>
            </a:pPr>
            <a:r>
              <a:rPr kumimoji="0" lang="en-GB" altLang="en-US" sz="1400" b="0" i="0" u="none" strike="noStrike" kern="0" cap="none" spc="0" normalizeH="0" baseline="0" noProof="0" dirty="0">
                <a:ln>
                  <a:noFill/>
                </a:ln>
                <a:solidFill>
                  <a:prstClr val="black"/>
                </a:solidFill>
                <a:effectLst/>
                <a:uLnTx/>
                <a:uFillTx/>
                <a:ea typeface="Times New Roman" panose="02020603050405020304" pitchFamily="18" charset="0"/>
              </a:rPr>
              <a:t>Working with Women’s Health and Maternity (WHaM) Programme to ensure best practice smoking cessation </a:t>
            </a:r>
            <a:endParaRPr kumimoji="0" lang="en-GB" altLang="en-US" sz="1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199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B818-72C8-D462-C3E1-285D51E53820}"/>
              </a:ext>
            </a:extLst>
          </p:cNvPr>
          <p:cNvSpPr>
            <a:spLocks noGrp="1"/>
          </p:cNvSpPr>
          <p:nvPr>
            <p:ph type="title"/>
          </p:nvPr>
        </p:nvSpPr>
        <p:spPr>
          <a:xfrm>
            <a:off x="221456" y="85807"/>
            <a:ext cx="7886700" cy="994172"/>
          </a:xfr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defTabSz="685800">
              <a:lnSpc>
                <a:spcPct val="107000"/>
              </a:lnSpc>
              <a:spcAft>
                <a:spcPts val="800"/>
              </a:spcAft>
            </a:pPr>
            <a:r>
              <a:rPr lang="en-GB" sz="2800" dirty="0">
                <a:solidFill>
                  <a:srgbClr val="35ABBC"/>
                </a:solidFill>
                <a:cs typeface="Times New Roman" panose="02020603050405020304" pitchFamily="18" charset="0"/>
              </a:rPr>
              <a:t>Children and Young People</a:t>
            </a:r>
          </a:p>
        </p:txBody>
      </p:sp>
      <p:sp>
        <p:nvSpPr>
          <p:cNvPr id="3" name="Content Placeholder 2">
            <a:extLst>
              <a:ext uri="{FF2B5EF4-FFF2-40B4-BE49-F238E27FC236}">
                <a16:creationId xmlns:a16="http://schemas.microsoft.com/office/drawing/2014/main" id="{1266B61E-098E-2C45-69D1-484368D29BEE}"/>
              </a:ext>
            </a:extLst>
          </p:cNvPr>
          <p:cNvSpPr>
            <a:spLocks noGrp="1"/>
          </p:cNvSpPr>
          <p:nvPr>
            <p:ph idx="1"/>
          </p:nvPr>
        </p:nvSpPr>
        <p:spPr>
          <a:xfrm>
            <a:off x="221457" y="713001"/>
            <a:ext cx="4356959" cy="3531371"/>
          </a:xfrm>
        </p:spPr>
        <p:txBody>
          <a:bodyPr>
            <a:noAutofit/>
          </a:bodyPr>
          <a:lstStyle/>
          <a:p>
            <a:pPr marL="0" indent="0">
              <a:buNone/>
            </a:pPr>
            <a:r>
              <a:rPr lang="en-GB" sz="1350" b="1" dirty="0">
                <a:solidFill>
                  <a:srgbClr val="000000"/>
                </a:solidFill>
                <a:ea typeface="Calibri" panose="020F0502020204030204" pitchFamily="34" charset="0"/>
              </a:rPr>
              <a:t>Neonatal Unit</a:t>
            </a:r>
          </a:p>
          <a:p>
            <a:pPr>
              <a:buClr>
                <a:srgbClr val="4BACC6"/>
              </a:buClr>
              <a:buFont typeface="Arial" panose="020B0604020202020204" pitchFamily="34" charset="0"/>
              <a:buChar char="•"/>
            </a:pPr>
            <a:r>
              <a:rPr lang="en-GB" sz="1350" b="1" dirty="0">
                <a:solidFill>
                  <a:srgbClr val="000000"/>
                </a:solidFill>
                <a:ea typeface="Calibri" panose="020F0502020204030204" pitchFamily="34" charset="0"/>
              </a:rPr>
              <a:t>Lead</a:t>
            </a:r>
            <a:r>
              <a:rPr lang="en-GB" sz="1350" dirty="0">
                <a:solidFill>
                  <a:srgbClr val="000000"/>
                </a:solidFill>
                <a:ea typeface="Calibri" panose="020F0502020204030204" pitchFamily="34" charset="0"/>
              </a:rPr>
              <a:t> for Neonatal Life Support &amp; Accredited Provider</a:t>
            </a:r>
          </a:p>
          <a:p>
            <a:pPr>
              <a:buClr>
                <a:srgbClr val="4BACC6"/>
              </a:buClr>
              <a:buFont typeface="Arial" panose="020B0604020202020204" pitchFamily="34" charset="0"/>
              <a:buChar char="•"/>
            </a:pPr>
            <a:r>
              <a:rPr lang="en-GB" sz="1350" b="1" dirty="0">
                <a:solidFill>
                  <a:srgbClr val="000000"/>
                </a:solidFill>
                <a:ea typeface="Calibri" panose="020F0502020204030204" pitchFamily="34" charset="0"/>
              </a:rPr>
              <a:t>Family Integrated Care </a:t>
            </a:r>
            <a:r>
              <a:rPr lang="en-GB" sz="1350" dirty="0">
                <a:solidFill>
                  <a:srgbClr val="000000"/>
                </a:solidFill>
                <a:ea typeface="Calibri" panose="020F0502020204030204" pitchFamily="34" charset="0"/>
              </a:rPr>
              <a:t>accreditation - F</a:t>
            </a:r>
            <a:r>
              <a:rPr lang="en-GB" sz="1350" dirty="0">
                <a:solidFill>
                  <a:srgbClr val="000000"/>
                </a:solidFill>
              </a:rPr>
              <a:t>acilitating a partnership between parents and the staff, to promote parent-infant interactions and to build parent confidence.</a:t>
            </a:r>
          </a:p>
          <a:p>
            <a:endParaRPr lang="en-GB" sz="1350" dirty="0">
              <a:solidFill>
                <a:srgbClr val="000000"/>
              </a:solidFill>
              <a:ea typeface="Calibri" panose="020F0502020204030204" pitchFamily="34" charset="0"/>
            </a:endParaRPr>
          </a:p>
          <a:p>
            <a:pPr marL="0" indent="0">
              <a:buNone/>
            </a:pPr>
            <a:r>
              <a:rPr lang="en-GB" sz="1350" b="1" dirty="0">
                <a:solidFill>
                  <a:srgbClr val="000000"/>
                </a:solidFill>
                <a:ea typeface="Calibri" panose="020F0502020204030204" pitchFamily="34" charset="0"/>
              </a:rPr>
              <a:t>Paediatrics</a:t>
            </a:r>
          </a:p>
          <a:p>
            <a:pPr>
              <a:buClr>
                <a:srgbClr val="4BACC6"/>
              </a:buClr>
              <a:buFont typeface="Arial" panose="020B0604020202020204" pitchFamily="34" charset="0"/>
              <a:buChar char="•"/>
            </a:pPr>
            <a:r>
              <a:rPr lang="en-GB" sz="1350" b="1" dirty="0">
                <a:solidFill>
                  <a:srgbClr val="000000"/>
                </a:solidFill>
                <a:ea typeface="Calibri" panose="020F0502020204030204" pitchFamily="34" charset="0"/>
              </a:rPr>
              <a:t>New Children’s and Young Peoples Outpatients Department </a:t>
            </a:r>
            <a:r>
              <a:rPr lang="en-GB" sz="1350" dirty="0">
                <a:solidFill>
                  <a:srgbClr val="000000"/>
                </a:solidFill>
                <a:ea typeface="Calibri" panose="020F0502020204030204" pitchFamily="34" charset="0"/>
              </a:rPr>
              <a:t>designed with our children and young people</a:t>
            </a:r>
          </a:p>
          <a:p>
            <a:pPr>
              <a:buClr>
                <a:srgbClr val="4BACC6"/>
              </a:buClr>
              <a:buFont typeface="Arial" panose="020B0604020202020204" pitchFamily="34" charset="0"/>
              <a:buChar char="•"/>
            </a:pPr>
            <a:r>
              <a:rPr lang="en-GB" sz="1350" dirty="0">
                <a:solidFill>
                  <a:srgbClr val="000000"/>
                </a:solidFill>
                <a:ea typeface="Calibri" panose="020F0502020204030204" pitchFamily="34" charset="0"/>
              </a:rPr>
              <a:t>Development of a </a:t>
            </a:r>
            <a:r>
              <a:rPr lang="en-GB" sz="1350" b="1" dirty="0">
                <a:solidFill>
                  <a:srgbClr val="000000"/>
                </a:solidFill>
                <a:ea typeface="Calibri" panose="020F0502020204030204" pitchFamily="34" charset="0"/>
              </a:rPr>
              <a:t>Long Terms Condition Team  - support &amp; education</a:t>
            </a:r>
          </a:p>
          <a:p>
            <a:pPr>
              <a:buClr>
                <a:srgbClr val="4BACC6"/>
              </a:buClr>
              <a:buFont typeface="Arial" panose="020B0604020202020204" pitchFamily="34" charset="0"/>
              <a:buChar char="•"/>
            </a:pPr>
            <a:r>
              <a:rPr lang="en-GB" sz="1350" b="1" dirty="0">
                <a:solidFill>
                  <a:srgbClr val="000000"/>
                </a:solidFill>
                <a:ea typeface="Calibri" panose="020F0502020204030204" pitchFamily="34" charset="0"/>
              </a:rPr>
              <a:t>Themed celebration days </a:t>
            </a:r>
          </a:p>
          <a:p>
            <a:pPr>
              <a:buClr>
                <a:srgbClr val="4BACC6"/>
              </a:buClr>
              <a:buFont typeface="Arial" panose="020B0604020202020204" pitchFamily="34" charset="0"/>
              <a:buChar char="•"/>
            </a:pPr>
            <a:r>
              <a:rPr lang="en-GB" sz="1350" b="1" dirty="0">
                <a:solidFill>
                  <a:srgbClr val="000000"/>
                </a:solidFill>
                <a:ea typeface="Calibri" panose="020F0502020204030204" pitchFamily="34" charset="0"/>
              </a:rPr>
              <a:t>Children </a:t>
            </a:r>
            <a:r>
              <a:rPr lang="en-GB" sz="1350" dirty="0">
                <a:solidFill>
                  <a:schemeClr val="tx1"/>
                </a:solidFill>
                <a:ea typeface="Calibri" panose="020F0502020204030204" pitchFamily="34" charset="0"/>
              </a:rPr>
              <a:t>decorate the entrance to the ward -welcoming and promotes a positive first impression</a:t>
            </a:r>
          </a:p>
          <a:p>
            <a:endParaRPr lang="en-GB" sz="1050" dirty="0"/>
          </a:p>
        </p:txBody>
      </p:sp>
      <p:pic>
        <p:nvPicPr>
          <p:cNvPr id="6146" name="Picture 23">
            <a:extLst>
              <a:ext uri="{FF2B5EF4-FFF2-40B4-BE49-F238E27FC236}">
                <a16:creationId xmlns:a16="http://schemas.microsoft.com/office/drawing/2014/main" id="{21C351C5-A841-252B-696E-92E561CD54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6584" y="645703"/>
            <a:ext cx="4609578" cy="14303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7">
            <a:extLst>
              <a:ext uri="{FF2B5EF4-FFF2-40B4-BE49-F238E27FC236}">
                <a16:creationId xmlns:a16="http://schemas.microsoft.com/office/drawing/2014/main" id="{E4E9DBBF-ED27-CB94-5CA2-D86DA85209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8820" y="3247337"/>
            <a:ext cx="3523724" cy="1382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334D2C0-E57B-E2A4-A481-D49377C81445}"/>
              </a:ext>
            </a:extLst>
          </p:cNvPr>
          <p:cNvSpPr txBox="1"/>
          <p:nvPr/>
        </p:nvSpPr>
        <p:spPr>
          <a:xfrm>
            <a:off x="4361559" y="1977876"/>
            <a:ext cx="4344128" cy="1661993"/>
          </a:xfrm>
          <a:prstGeom prst="rect">
            <a:avLst/>
          </a:prstGeom>
          <a:noFill/>
        </p:spPr>
        <p:txBody>
          <a:bodyPr wrap="square" rtlCol="0">
            <a:spAutoFit/>
          </a:bodyPr>
          <a:lstStyle/>
          <a:p>
            <a:r>
              <a:rPr lang="en-GB" sz="1350" b="1" dirty="0">
                <a:latin typeface="+mj-lt"/>
              </a:rPr>
              <a:t>Coming soon</a:t>
            </a:r>
          </a:p>
          <a:p>
            <a:pPr marL="285750" indent="-285750">
              <a:buClr>
                <a:srgbClr val="87C53E"/>
              </a:buClr>
              <a:buFont typeface="Arial" panose="020B0604020202020204" pitchFamily="34" charset="0"/>
              <a:buChar char="•"/>
            </a:pPr>
            <a:r>
              <a:rPr lang="en-GB" sz="1350" dirty="0">
                <a:solidFill>
                  <a:srgbClr val="000000"/>
                </a:solidFill>
                <a:latin typeface="+mj-lt"/>
                <a:ea typeface="Calibri" panose="020F0502020204030204" pitchFamily="34" charset="0"/>
              </a:rPr>
              <a:t>Expansion of outreach service</a:t>
            </a:r>
          </a:p>
          <a:p>
            <a:pPr marL="285750" indent="-285750">
              <a:buClr>
                <a:srgbClr val="87C53E"/>
              </a:buClr>
              <a:buFont typeface="Arial" panose="020B0604020202020204" pitchFamily="34" charset="0"/>
              <a:buChar char="•"/>
            </a:pPr>
            <a:r>
              <a:rPr lang="en-GB" sz="1350" dirty="0">
                <a:solidFill>
                  <a:srgbClr val="000000"/>
                </a:solidFill>
                <a:latin typeface="+mj-lt"/>
                <a:ea typeface="Calibri" panose="020F0502020204030204" pitchFamily="34" charset="0"/>
              </a:rPr>
              <a:t>Enhance the AHP support for Neonates and paediatrics, including physiotherapy, SALT and psychology</a:t>
            </a:r>
          </a:p>
          <a:p>
            <a:pPr marL="285750" indent="-285750">
              <a:buClr>
                <a:srgbClr val="87C53E"/>
              </a:buClr>
              <a:buFont typeface="Arial" panose="020B0604020202020204" pitchFamily="34" charset="0"/>
              <a:buChar char="•"/>
            </a:pPr>
            <a:r>
              <a:rPr lang="en-GB" sz="1350" dirty="0">
                <a:solidFill>
                  <a:srgbClr val="000000"/>
                </a:solidFill>
                <a:latin typeface="+mj-lt"/>
                <a:ea typeface="Calibri" panose="020F0502020204030204" pitchFamily="34" charset="0"/>
              </a:rPr>
              <a:t>Implement 7 day per week play therapy</a:t>
            </a:r>
            <a:endParaRPr lang="en-GB" sz="1350" dirty="0">
              <a:latin typeface="+mj-lt"/>
              <a:ea typeface="Calibri" panose="020F0502020204030204" pitchFamily="34" charset="0"/>
            </a:endParaRPr>
          </a:p>
          <a:p>
            <a:endParaRPr lang="en-GB" sz="1050" dirty="0">
              <a:latin typeface="+mj-lt"/>
              <a:ea typeface="Calibri" panose="020F0502020204030204" pitchFamily="34" charset="0"/>
            </a:endParaRPr>
          </a:p>
          <a:p>
            <a:endParaRPr lang="en-GB" sz="1050" dirty="0">
              <a:latin typeface="+mj-lt"/>
            </a:endParaRPr>
          </a:p>
        </p:txBody>
      </p:sp>
      <p:pic>
        <p:nvPicPr>
          <p:cNvPr id="5" name="Picture 17">
            <a:extLst>
              <a:ext uri="{FF2B5EF4-FFF2-40B4-BE49-F238E27FC236}">
                <a16:creationId xmlns:a16="http://schemas.microsoft.com/office/drawing/2014/main" id="{7D4BE2DE-55F9-0C48-4DAD-4119BAD0A5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1277" y="3297562"/>
            <a:ext cx="1007202" cy="12329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313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F057-67DC-4331-AA13-CCC95048F21A}"/>
              </a:ext>
            </a:extLst>
          </p:cNvPr>
          <p:cNvSpPr>
            <a:spLocks noGrp="1"/>
          </p:cNvSpPr>
          <p:nvPr>
            <p:ph type="title"/>
          </p:nvPr>
        </p:nvSpPr>
        <p:spPr>
          <a:xfrm>
            <a:off x="224714" y="157571"/>
            <a:ext cx="7886700" cy="681523"/>
          </a:xfrm>
        </p:spPr>
        <p:txBody>
          <a:bodyPr>
            <a:noAutofit/>
          </a:bodyPr>
          <a:lstStyle/>
          <a:p>
            <a:r>
              <a:rPr lang="en-GB" sz="2800" dirty="0">
                <a:solidFill>
                  <a:srgbClr val="4BACC6"/>
                </a:solidFill>
              </a:rPr>
              <a:t>Quality Improvement</a:t>
            </a:r>
            <a:br>
              <a:rPr lang="en-GB" sz="2400" dirty="0">
                <a:solidFill>
                  <a:srgbClr val="1FB1BC"/>
                </a:solidFill>
              </a:rPr>
            </a:br>
            <a:endParaRPr lang="en-GB" sz="2400" dirty="0">
              <a:solidFill>
                <a:srgbClr val="1FB1BC"/>
              </a:solidFill>
            </a:endParaRPr>
          </a:p>
        </p:txBody>
      </p:sp>
      <p:sp>
        <p:nvSpPr>
          <p:cNvPr id="3" name="Rectangle 1">
            <a:extLst>
              <a:ext uri="{FF2B5EF4-FFF2-40B4-BE49-F238E27FC236}">
                <a16:creationId xmlns:a16="http://schemas.microsoft.com/office/drawing/2014/main" id="{DA7A887E-B340-8A59-B0AA-D0A936F55F90}"/>
              </a:ext>
            </a:extLst>
          </p:cNvPr>
          <p:cNvSpPr>
            <a:spLocks noChangeArrowheads="1"/>
          </p:cNvSpPr>
          <p:nvPr/>
        </p:nvSpPr>
        <p:spPr bwMode="auto">
          <a:xfrm>
            <a:off x="4136923" y="2371180"/>
            <a:ext cx="4793916"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57175" indent="-257175" defTabSz="685800" eaLnBrk="0" fontAlgn="base" hangingPunct="0">
              <a:spcBef>
                <a:spcPct val="0"/>
              </a:spcBef>
              <a:spcAft>
                <a:spcPct val="0"/>
              </a:spcAft>
              <a:buFont typeface="Arial" panose="020B0604020202020204" pitchFamily="34" charset="0"/>
              <a:buChar char="•"/>
              <a:defRPr/>
            </a:pPr>
            <a:endParaRPr lang="en-GB" altLang="en-US" sz="1200" dirty="0">
              <a:solidFill>
                <a:prstClr val="black"/>
              </a:solidFill>
              <a:latin typeface="+mj-lt"/>
              <a:cs typeface="Times New Roman" panose="02020603050405020304" pitchFamily="18" charset="0"/>
            </a:endParaRPr>
          </a:p>
          <a:p>
            <a:pPr defTabSz="685800" eaLnBrk="0" fontAlgn="base" hangingPunct="0">
              <a:spcBef>
                <a:spcPct val="0"/>
              </a:spcBef>
              <a:spcAft>
                <a:spcPct val="0"/>
              </a:spcAft>
              <a:defRPr/>
            </a:pPr>
            <a:endParaRPr lang="en-GB" altLang="en-US" sz="1200" b="1" i="1" dirty="0">
              <a:solidFill>
                <a:prstClr val="black"/>
              </a:solidFill>
              <a:latin typeface="+mj-lt"/>
            </a:endParaRPr>
          </a:p>
        </p:txBody>
      </p:sp>
      <p:pic>
        <p:nvPicPr>
          <p:cNvPr id="5" name="Picture 4">
            <a:extLst>
              <a:ext uri="{FF2B5EF4-FFF2-40B4-BE49-F238E27FC236}">
                <a16:creationId xmlns:a16="http://schemas.microsoft.com/office/drawing/2014/main" id="{4E60733F-09C6-E5CA-A3D4-EBEE11D604CB}"/>
              </a:ext>
            </a:extLst>
          </p:cNvPr>
          <p:cNvPicPr>
            <a:picLocks noChangeAspect="1"/>
          </p:cNvPicPr>
          <p:nvPr/>
        </p:nvPicPr>
        <p:blipFill>
          <a:blip r:embed="rId3"/>
          <a:stretch>
            <a:fillRect/>
          </a:stretch>
        </p:blipFill>
        <p:spPr>
          <a:xfrm>
            <a:off x="5125010" y="2901542"/>
            <a:ext cx="3893935" cy="1510491"/>
          </a:xfrm>
          <a:prstGeom prst="rect">
            <a:avLst/>
          </a:prstGeom>
          <a:effectLst>
            <a:outerShdw blurRad="50800" dist="50800" dir="5400000" algn="ctr" rotWithShape="0">
              <a:schemeClr val="accent1"/>
            </a:outerShdw>
          </a:effectLst>
        </p:spPr>
      </p:pic>
      <p:pic>
        <p:nvPicPr>
          <p:cNvPr id="2050" name="Picture 1">
            <a:extLst>
              <a:ext uri="{FF2B5EF4-FFF2-40B4-BE49-F238E27FC236}">
                <a16:creationId xmlns:a16="http://schemas.microsoft.com/office/drawing/2014/main" id="{811A4D20-6651-F4C9-88BE-7B247A099F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3911" y="649814"/>
            <a:ext cx="3693303" cy="2077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2" descr="Users with solid fill">
            <a:extLst>
              <a:ext uri="{FF2B5EF4-FFF2-40B4-BE49-F238E27FC236}">
                <a16:creationId xmlns:a16="http://schemas.microsoft.com/office/drawing/2014/main" id="{E39B4A4E-7A09-DD1B-1493-0908BED3BA8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75" y="796175"/>
            <a:ext cx="808961" cy="808961"/>
          </a:xfrm>
          <a:prstGeom prst="rect">
            <a:avLst/>
          </a:prstGeom>
        </p:spPr>
      </p:pic>
      <p:pic>
        <p:nvPicPr>
          <p:cNvPr id="15" name="Graphic 14" descr="Lecturer with solid fill">
            <a:extLst>
              <a:ext uri="{FF2B5EF4-FFF2-40B4-BE49-F238E27FC236}">
                <a16:creationId xmlns:a16="http://schemas.microsoft.com/office/drawing/2014/main" id="{8DBC31DB-3EA0-EEF5-94FD-1B5B2399124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5055" y="3334076"/>
            <a:ext cx="685800" cy="685800"/>
          </a:xfrm>
          <a:prstGeom prst="rect">
            <a:avLst/>
          </a:prstGeom>
        </p:spPr>
      </p:pic>
      <p:sp>
        <p:nvSpPr>
          <p:cNvPr id="8" name="Content Placeholder 3">
            <a:extLst>
              <a:ext uri="{FF2B5EF4-FFF2-40B4-BE49-F238E27FC236}">
                <a16:creationId xmlns:a16="http://schemas.microsoft.com/office/drawing/2014/main" id="{D99A27FC-C834-F4C8-48BD-790FD0427C01}"/>
              </a:ext>
            </a:extLst>
          </p:cNvPr>
          <p:cNvSpPr>
            <a:spLocks noGrp="1"/>
          </p:cNvSpPr>
          <p:nvPr>
            <p:ph idx="1"/>
          </p:nvPr>
        </p:nvSpPr>
        <p:spPr>
          <a:xfrm>
            <a:off x="810855" y="293585"/>
            <a:ext cx="4314155" cy="5364382"/>
          </a:xfrm>
        </p:spPr>
        <p:txBody>
          <a:bodyPr>
            <a:normAutofit/>
          </a:bodyPr>
          <a:lstStyle/>
          <a:p>
            <a:endParaRPr lang="en-GB" sz="1600" dirty="0">
              <a:latin typeface="+mj-lt"/>
              <a:cs typeface="Calibri" panose="020F0502020204030204" pitchFamily="34" charset="0"/>
            </a:endParaRPr>
          </a:p>
          <a:p>
            <a:pPr marL="0" indent="0">
              <a:buNone/>
            </a:pPr>
            <a:r>
              <a:rPr lang="en-GB" sz="1600" b="1" dirty="0">
                <a:solidFill>
                  <a:schemeClr val="tx1"/>
                </a:solidFill>
                <a:cs typeface="Calibri" panose="020F0502020204030204" pitchFamily="34" charset="0"/>
              </a:rPr>
              <a:t>Improvement Collaborative</a:t>
            </a:r>
            <a:r>
              <a:rPr lang="en-GB" sz="1600" dirty="0">
                <a:solidFill>
                  <a:schemeClr val="tx1"/>
                </a:solidFill>
                <a:cs typeface="Calibri" panose="020F0502020204030204" pitchFamily="34" charset="0"/>
              </a:rPr>
              <a:t>: As the Falls &amp; Pressure Ulcer collaborative continues, we are linking up ward champions to share learning across the organisation through the </a:t>
            </a:r>
            <a:r>
              <a:rPr lang="en-GB" sz="1600" b="1" i="1" dirty="0">
                <a:solidFill>
                  <a:schemeClr val="tx1"/>
                </a:solidFill>
                <a:cs typeface="Calibri" panose="020F0502020204030204" pitchFamily="34" charset="0"/>
              </a:rPr>
              <a:t>nominated falls and PU champions.</a:t>
            </a:r>
          </a:p>
          <a:p>
            <a:pPr marL="0" indent="0">
              <a:buNone/>
            </a:pPr>
            <a:endParaRPr lang="en-GB" sz="1600" b="1" i="1" dirty="0">
              <a:solidFill>
                <a:schemeClr val="tx1"/>
              </a:solidFill>
              <a:cs typeface="Calibri" panose="020F0502020204030204" pitchFamily="34" charset="0"/>
            </a:endParaRPr>
          </a:p>
          <a:p>
            <a:pPr marL="0" indent="0">
              <a:buNone/>
            </a:pPr>
            <a:r>
              <a:rPr kumimoji="0" lang="en-GB" sz="1600" b="1" i="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World </a:t>
            </a:r>
            <a:r>
              <a:rPr kumimoji="0" lang="en-GB" sz="1600" b="1" i="1"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Sepsis</a:t>
            </a:r>
            <a:r>
              <a:rPr kumimoji="0" lang="en-GB" sz="1600" b="1" i="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 Day </a:t>
            </a:r>
            <a:r>
              <a:rPr kumimoji="0" lang="en-GB" sz="1600" b="0" i="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on 13</a:t>
            </a:r>
            <a:r>
              <a:rPr kumimoji="0" lang="en-GB" sz="1600" b="0" i="0" u="none" strike="noStrike" kern="1200" cap="none" spc="0" normalizeH="0" baseline="30000" noProof="0" dirty="0">
                <a:ln>
                  <a:noFill/>
                </a:ln>
                <a:solidFill>
                  <a:schemeClr val="tx1"/>
                </a:solidFill>
                <a:effectLst/>
                <a:uLnTx/>
                <a:uFillTx/>
                <a:ea typeface="Times New Roman" panose="02020603050405020304" pitchFamily="18" charset="0"/>
                <a:cs typeface="Times New Roman" panose="02020603050405020304" pitchFamily="18" charset="0"/>
              </a:rPr>
              <a:t>th</a:t>
            </a:r>
            <a:r>
              <a:rPr kumimoji="0" lang="en-GB" sz="1600" b="0" i="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 Sept </a:t>
            </a:r>
            <a:r>
              <a:rPr lang="en-GB" sz="1600" dirty="0">
                <a:solidFill>
                  <a:schemeClr val="tx1"/>
                </a:solidFill>
                <a:ea typeface="Times New Roman" panose="02020603050405020304" pitchFamily="18" charset="0"/>
                <a:cs typeface="Times New Roman" panose="02020603050405020304" pitchFamily="18" charset="0"/>
              </a:rPr>
              <a:t>that was </a:t>
            </a:r>
            <a:r>
              <a:rPr kumimoji="0" lang="en-GB" sz="1600" b="0" i="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facilitated by the Patient Safety Improvement Nurses and QI team building  on awareness and understanding.</a:t>
            </a:r>
          </a:p>
          <a:p>
            <a:pPr marL="0" indent="0">
              <a:buNone/>
            </a:pPr>
            <a:endParaRPr kumimoji="0" lang="en-GB" sz="1600" b="0" i="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rgbClr val="1FB1BC"/>
              </a:buClr>
              <a:buSzTx/>
              <a:buNone/>
              <a:tabLst/>
              <a:defRPr/>
            </a:pPr>
            <a:r>
              <a:rPr kumimoji="0" lang="en-GB" sz="1600" b="1"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QI Capability Building: To continue to </a:t>
            </a:r>
            <a:r>
              <a:rPr lang="en-GB" sz="1600" b="1" dirty="0">
                <a:solidFill>
                  <a:schemeClr val="tx1"/>
                </a:solidFill>
                <a:ea typeface="Times New Roman" panose="02020603050405020304" pitchFamily="18" charset="0"/>
                <a:cs typeface="Times New Roman" panose="02020603050405020304" pitchFamily="18" charset="0"/>
              </a:rPr>
              <a:t>improve for our patients and each other - </a:t>
            </a:r>
            <a:r>
              <a:rPr kumimoji="0" lang="en-GB" sz="1600" u="none" strike="noStrike" kern="1200" cap="none" spc="0" normalizeH="0" baseline="0" noProof="0" dirty="0">
                <a:ln>
                  <a:noFill/>
                </a:ln>
                <a:solidFill>
                  <a:schemeClr val="tx1"/>
                </a:solidFill>
                <a:effectLst/>
                <a:uLnTx/>
                <a:uFillTx/>
                <a:ea typeface="Times New Roman" panose="02020603050405020304" pitchFamily="18" charset="0"/>
                <a:cs typeface="Times New Roman" panose="02020603050405020304" pitchFamily="18" charset="0"/>
              </a:rPr>
              <a:t>ongoing Quality Improvement training programmes are conducted by the Quality Academy across a variety of staff groups in the Trust. </a:t>
            </a:r>
            <a:endParaRPr kumimoji="0" lang="en-GB" altLang="en-US" sz="1600" u="none" strike="noStrike" kern="1200" cap="none" spc="0" normalizeH="0" baseline="0" noProof="0" dirty="0">
              <a:ln>
                <a:noFill/>
              </a:ln>
              <a:solidFill>
                <a:schemeClr val="tx1"/>
              </a:solidFill>
              <a:effectLst/>
              <a:uLnTx/>
              <a:uFillTx/>
              <a:cs typeface="Times New Roman" panose="02020603050405020304" pitchFamily="18" charset="0"/>
            </a:endParaRPr>
          </a:p>
          <a:p>
            <a:endParaRPr lang="en-GB" sz="1600" dirty="0">
              <a:latin typeface="+mj-lt"/>
              <a:cs typeface="Calibri" panose="020F0502020204030204" pitchFamily="34" charset="0"/>
            </a:endParaRPr>
          </a:p>
        </p:txBody>
      </p:sp>
    </p:spTree>
    <p:extLst>
      <p:ext uri="{BB962C8B-B14F-4D97-AF65-F5344CB8AC3E}">
        <p14:creationId xmlns:p14="http://schemas.microsoft.com/office/powerpoint/2010/main" val="425448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F057-67DC-4331-AA13-CCC95048F21A}"/>
              </a:ext>
            </a:extLst>
          </p:cNvPr>
          <p:cNvSpPr>
            <a:spLocks noGrp="1"/>
          </p:cNvSpPr>
          <p:nvPr>
            <p:ph type="title"/>
          </p:nvPr>
        </p:nvSpPr>
        <p:spPr>
          <a:xfrm>
            <a:off x="132736" y="0"/>
            <a:ext cx="7746590" cy="866489"/>
          </a:xfrm>
        </p:spPr>
        <p:txBody>
          <a:bodyPr vert="horz" lIns="68580" tIns="34290" rIns="68580" bIns="34290" rtlCol="0" anchor="ctr">
            <a:normAutofit/>
          </a:bodyPr>
          <a:lstStyle/>
          <a:p>
            <a:r>
              <a:rPr lang="en-GB" sz="2800" dirty="0">
                <a:solidFill>
                  <a:srgbClr val="1FB1BC"/>
                </a:solidFill>
              </a:rPr>
              <a:t>Quality Academy</a:t>
            </a:r>
          </a:p>
        </p:txBody>
      </p:sp>
      <p:sp>
        <p:nvSpPr>
          <p:cNvPr id="4" name="TextBox 3">
            <a:extLst>
              <a:ext uri="{FF2B5EF4-FFF2-40B4-BE49-F238E27FC236}">
                <a16:creationId xmlns:a16="http://schemas.microsoft.com/office/drawing/2014/main" id="{BF674CCD-30A8-4027-9549-A70FEB44A55A}"/>
              </a:ext>
            </a:extLst>
          </p:cNvPr>
          <p:cNvSpPr txBox="1"/>
          <p:nvPr/>
        </p:nvSpPr>
        <p:spPr>
          <a:xfrm>
            <a:off x="132736" y="586998"/>
            <a:ext cx="4202330" cy="2392193"/>
          </a:xfrm>
          <a:prstGeom prst="rect">
            <a:avLst/>
          </a:prstGeom>
          <a:noFill/>
        </p:spPr>
        <p:txBody>
          <a:bodyPr wrap="square">
            <a:spAutoFit/>
          </a:bodyPr>
          <a:lstStyle/>
          <a:p>
            <a:r>
              <a:rPr lang="en-GB" sz="1200" b="1" i="1" dirty="0">
                <a:solidFill>
                  <a:srgbClr val="000000"/>
                </a:solidFill>
                <a:latin typeface="+mj-lt"/>
                <a:ea typeface="Times New Roman" panose="02020603050405020304" pitchFamily="18" charset="0"/>
                <a:cs typeface="Calibri-Bold"/>
              </a:rPr>
              <a:t>Key QA Engagement Events: </a:t>
            </a:r>
            <a:r>
              <a:rPr lang="en-GB" sz="1200" b="1" dirty="0">
                <a:solidFill>
                  <a:srgbClr val="000000"/>
                </a:solidFill>
                <a:latin typeface="+mj-lt"/>
                <a:ea typeface="Times New Roman" panose="02020603050405020304" pitchFamily="18" charset="0"/>
              </a:rPr>
              <a:t> </a:t>
            </a:r>
          </a:p>
          <a:p>
            <a:pPr marL="257175" indent="-257175" defTabSz="685783">
              <a:lnSpc>
                <a:spcPct val="90000"/>
              </a:lnSpc>
              <a:spcBef>
                <a:spcPts val="750"/>
              </a:spcBef>
              <a:buClr>
                <a:srgbClr val="92D050"/>
              </a:buClr>
              <a:buFont typeface="Wingdings" panose="05000000000000000000" pitchFamily="2" charset="2"/>
              <a:buChar char="ü"/>
              <a:defRPr/>
            </a:pPr>
            <a:r>
              <a:rPr lang="en-GB" sz="1050" b="1" dirty="0">
                <a:solidFill>
                  <a:prstClr val="black"/>
                </a:solidFill>
                <a:latin typeface="+mj-lt"/>
                <a:cs typeface="Calibri" panose="020F0502020204030204" pitchFamily="34" charset="0"/>
              </a:rPr>
              <a:t>Quality Academy Showcase- </a:t>
            </a:r>
            <a:r>
              <a:rPr lang="en-GB" sz="1050" dirty="0">
                <a:solidFill>
                  <a:prstClr val="black"/>
                </a:solidFill>
                <a:latin typeface="+mj-lt"/>
                <a:cs typeface="Calibri" panose="020F0502020204030204" pitchFamily="34" charset="0"/>
              </a:rPr>
              <a:t>An annual celebration of improvement successes and learnings from excellence from various work streams across the Trust.</a:t>
            </a:r>
          </a:p>
          <a:p>
            <a:pPr marL="257175" indent="-257175" defTabSz="685783">
              <a:lnSpc>
                <a:spcPct val="90000"/>
              </a:lnSpc>
              <a:spcBef>
                <a:spcPts val="750"/>
              </a:spcBef>
              <a:buClr>
                <a:srgbClr val="92D050"/>
              </a:buClr>
              <a:buFont typeface="Wingdings" panose="05000000000000000000" pitchFamily="2" charset="2"/>
              <a:buChar char="ü"/>
              <a:defRPr/>
            </a:pPr>
            <a:r>
              <a:rPr lang="en-GB" sz="1050" b="1" dirty="0">
                <a:solidFill>
                  <a:prstClr val="black"/>
                </a:solidFill>
                <a:latin typeface="+mj-lt"/>
                <a:cs typeface="Calibri" panose="020F0502020204030204" pitchFamily="34" charset="0"/>
              </a:rPr>
              <a:t>World Quality Day- </a:t>
            </a:r>
            <a:r>
              <a:rPr lang="en-GB" sz="1050" dirty="0">
                <a:solidFill>
                  <a:prstClr val="black"/>
                </a:solidFill>
                <a:latin typeface="+mj-lt"/>
                <a:cs typeface="Calibri" panose="020F0502020204030204" pitchFamily="34" charset="0"/>
              </a:rPr>
              <a:t>The QA team held 2 Quality Café events at Warrington and Halton on the 9</a:t>
            </a:r>
            <a:r>
              <a:rPr lang="en-GB" sz="1050" baseline="30000" dirty="0">
                <a:solidFill>
                  <a:prstClr val="black"/>
                </a:solidFill>
                <a:latin typeface="+mj-lt"/>
                <a:cs typeface="Calibri" panose="020F0502020204030204" pitchFamily="34" charset="0"/>
              </a:rPr>
              <a:t>th</a:t>
            </a:r>
            <a:r>
              <a:rPr lang="en-GB" sz="1050" dirty="0">
                <a:solidFill>
                  <a:prstClr val="black"/>
                </a:solidFill>
                <a:latin typeface="+mj-lt"/>
                <a:cs typeface="Calibri" panose="020F0502020204030204" pitchFamily="34" charset="0"/>
              </a:rPr>
              <a:t> and 10</a:t>
            </a:r>
            <a:r>
              <a:rPr lang="en-GB" sz="1050" baseline="30000" dirty="0">
                <a:solidFill>
                  <a:prstClr val="black"/>
                </a:solidFill>
                <a:latin typeface="+mj-lt"/>
                <a:cs typeface="Calibri" panose="020F0502020204030204" pitchFamily="34" charset="0"/>
              </a:rPr>
              <a:t>th</a:t>
            </a:r>
            <a:r>
              <a:rPr lang="en-GB" sz="1050" dirty="0">
                <a:solidFill>
                  <a:prstClr val="black"/>
                </a:solidFill>
                <a:latin typeface="+mj-lt"/>
                <a:cs typeface="Calibri" panose="020F0502020204030204" pitchFamily="34" charset="0"/>
              </a:rPr>
              <a:t> November 2022. Thank you to everyone who came to share their ideas on how to best drive the quality agenda forward. Watch this space!</a:t>
            </a:r>
          </a:p>
          <a:p>
            <a:pPr marL="257175" indent="-257175" defTabSz="685783">
              <a:lnSpc>
                <a:spcPct val="90000"/>
              </a:lnSpc>
              <a:spcBef>
                <a:spcPts val="750"/>
              </a:spcBef>
              <a:buClr>
                <a:srgbClr val="92D050"/>
              </a:buClr>
              <a:buFont typeface="Wingdings" panose="05000000000000000000" pitchFamily="2" charset="2"/>
              <a:buChar char="ü"/>
              <a:defRPr/>
            </a:pPr>
            <a:r>
              <a:rPr lang="en-GB" sz="1050" b="1" dirty="0">
                <a:solidFill>
                  <a:prstClr val="black"/>
                </a:solidFill>
                <a:latin typeface="+mj-lt"/>
                <a:cs typeface="Calibri" panose="020F0502020204030204" pitchFamily="34" charset="0"/>
              </a:rPr>
              <a:t>Stop the Pressure Day – </a:t>
            </a:r>
            <a:r>
              <a:rPr lang="en-GB" sz="1050" dirty="0">
                <a:solidFill>
                  <a:prstClr val="black"/>
                </a:solidFill>
                <a:latin typeface="+mj-lt"/>
                <a:cs typeface="Calibri" panose="020F0502020204030204" pitchFamily="34" charset="0"/>
              </a:rPr>
              <a:t>On the 17</a:t>
            </a:r>
            <a:r>
              <a:rPr lang="en-GB" sz="1050" baseline="30000" dirty="0">
                <a:solidFill>
                  <a:prstClr val="black"/>
                </a:solidFill>
                <a:latin typeface="+mj-lt"/>
                <a:cs typeface="Calibri" panose="020F0502020204030204" pitchFamily="34" charset="0"/>
              </a:rPr>
              <a:t>th</a:t>
            </a:r>
            <a:r>
              <a:rPr lang="en-GB" sz="1050" dirty="0">
                <a:solidFill>
                  <a:prstClr val="black"/>
                </a:solidFill>
                <a:latin typeface="+mj-lt"/>
                <a:cs typeface="Calibri" panose="020F0502020204030204" pitchFamily="34" charset="0"/>
              </a:rPr>
              <a:t> November, colleagues across the organisation came together to raise awareness of the Pressure Ulcers and how we can reduce the chances of patients acquiring one when in our care.</a:t>
            </a:r>
            <a:endParaRPr lang="en-GB" sz="1050" b="1" dirty="0">
              <a:solidFill>
                <a:prstClr val="black"/>
              </a:solidFill>
              <a:latin typeface="+mj-lt"/>
              <a:cs typeface="Calibri" panose="020F0502020204030204" pitchFamily="34" charset="0"/>
            </a:endParaRPr>
          </a:p>
          <a:p>
            <a:endParaRPr lang="en-GB" sz="1350" dirty="0">
              <a:solidFill>
                <a:srgbClr val="000000"/>
              </a:solidFill>
              <a:latin typeface="+mj-lt"/>
            </a:endParaRPr>
          </a:p>
        </p:txBody>
      </p:sp>
      <p:pic>
        <p:nvPicPr>
          <p:cNvPr id="9" name="Picture 8" descr="Graphical user interface, website&#10;&#10;Description automatically generated">
            <a:extLst>
              <a:ext uri="{FF2B5EF4-FFF2-40B4-BE49-F238E27FC236}">
                <a16:creationId xmlns:a16="http://schemas.microsoft.com/office/drawing/2014/main" id="{D7F85A66-F024-57F7-7CF9-E1DBA8EB0E3E}"/>
              </a:ext>
            </a:extLst>
          </p:cNvPr>
          <p:cNvPicPr>
            <a:picLocks noChangeAspect="1"/>
          </p:cNvPicPr>
          <p:nvPr/>
        </p:nvPicPr>
        <p:blipFill>
          <a:blip r:embed="rId3"/>
          <a:stretch>
            <a:fillRect/>
          </a:stretch>
        </p:blipFill>
        <p:spPr>
          <a:xfrm>
            <a:off x="226675" y="2901917"/>
            <a:ext cx="2094407" cy="1475745"/>
          </a:xfrm>
          <a:prstGeom prst="rect">
            <a:avLst/>
          </a:prstGeom>
          <a:ln>
            <a:noFill/>
          </a:ln>
          <a:effectLst>
            <a:outerShdw blurRad="190500" algn="tl" rotWithShape="0">
              <a:srgbClr val="000000">
                <a:alpha val="70000"/>
              </a:srgbClr>
            </a:outerShdw>
          </a:effectLst>
        </p:spPr>
      </p:pic>
      <p:pic>
        <p:nvPicPr>
          <p:cNvPr id="13" name="Picture 12" descr="A group of people standing in a room with balloons&#10;&#10;Description automatically generated with medium confidence">
            <a:extLst>
              <a:ext uri="{FF2B5EF4-FFF2-40B4-BE49-F238E27FC236}">
                <a16:creationId xmlns:a16="http://schemas.microsoft.com/office/drawing/2014/main" id="{149E8074-0139-3915-BD41-D9489C143C24}"/>
              </a:ext>
            </a:extLst>
          </p:cNvPr>
          <p:cNvPicPr>
            <a:picLocks noChangeAspect="1"/>
          </p:cNvPicPr>
          <p:nvPr/>
        </p:nvPicPr>
        <p:blipFill>
          <a:blip r:embed="rId4"/>
          <a:stretch>
            <a:fillRect/>
          </a:stretch>
        </p:blipFill>
        <p:spPr>
          <a:xfrm>
            <a:off x="4827241" y="398411"/>
            <a:ext cx="4075991" cy="1294151"/>
          </a:xfrm>
          <a:prstGeom prst="rect">
            <a:avLst/>
          </a:prstGeom>
          <a:ln>
            <a:noFill/>
          </a:ln>
          <a:effectLst>
            <a:outerShdw blurRad="190500" algn="tl" rotWithShape="0">
              <a:srgbClr val="000000">
                <a:alpha val="70000"/>
              </a:srgbClr>
            </a:outerShdw>
          </a:effectLst>
        </p:spPr>
      </p:pic>
      <p:pic>
        <p:nvPicPr>
          <p:cNvPr id="15" name="Picture 14" descr="A group of people posing for a photo&#10;&#10;Description automatically generated with medium confidence">
            <a:extLst>
              <a:ext uri="{FF2B5EF4-FFF2-40B4-BE49-F238E27FC236}">
                <a16:creationId xmlns:a16="http://schemas.microsoft.com/office/drawing/2014/main" id="{BCC0A0CC-493D-295C-C88F-DB17FC036B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8945" y="3066531"/>
            <a:ext cx="2113055" cy="1146516"/>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0CB5AFAB-91E1-FC0E-5E60-3EC3C8447FE8}"/>
              </a:ext>
            </a:extLst>
          </p:cNvPr>
          <p:cNvSpPr/>
          <p:nvPr/>
        </p:nvSpPr>
        <p:spPr>
          <a:xfrm>
            <a:off x="4713696" y="1705820"/>
            <a:ext cx="4303083" cy="2392193"/>
          </a:xfrm>
          <a:prstGeom prst="rect">
            <a:avLst/>
          </a:prstGeom>
          <a:ln>
            <a:noFill/>
          </a:ln>
          <a:effectLst>
            <a:outerShdw blurRad="292100" dist="139700" dir="2700000" algn="tl" rotWithShape="0">
              <a:srgbClr val="333333">
                <a:alpha val="65000"/>
              </a:srgbClr>
            </a:outerShdw>
          </a:effectLst>
        </p:spPr>
        <p:txBody>
          <a:bodyPr/>
          <a:lstStyle/>
          <a:p>
            <a:pPr lvl="0"/>
            <a:endParaRPr lang="en-GB" sz="1400" dirty="0">
              <a:latin typeface="+mj-lt"/>
            </a:endParaRPr>
          </a:p>
          <a:p>
            <a:pPr lvl="0"/>
            <a:r>
              <a:rPr lang="en-GB" sz="1400" dirty="0">
                <a:latin typeface="+mj-lt"/>
              </a:rPr>
              <a:t>A total of </a:t>
            </a:r>
            <a:r>
              <a:rPr lang="en-GB" sz="1400" b="1" dirty="0">
                <a:latin typeface="+mj-lt"/>
              </a:rPr>
              <a:t>148 national and local clinical audits </a:t>
            </a:r>
            <a:r>
              <a:rPr lang="en-GB" sz="1400" dirty="0">
                <a:latin typeface="+mj-lt"/>
              </a:rPr>
              <a:t>have been registered since 1st April aligned to the following quality priorities: </a:t>
            </a:r>
          </a:p>
          <a:p>
            <a:pPr marL="628650" lvl="1" indent="-171450">
              <a:buClr>
                <a:srgbClr val="92D050"/>
              </a:buClr>
              <a:buFont typeface="Wingdings" panose="05000000000000000000" pitchFamily="2" charset="2"/>
              <a:buChar char="ü"/>
            </a:pPr>
            <a:r>
              <a:rPr lang="en-GB" sz="1400" b="1" dirty="0">
                <a:latin typeface="+mj-lt"/>
              </a:rPr>
              <a:t>Patient safety – 75 audits</a:t>
            </a:r>
          </a:p>
          <a:p>
            <a:pPr marL="628650" lvl="1" indent="-171450">
              <a:buClr>
                <a:srgbClr val="92D050"/>
              </a:buClr>
              <a:buFont typeface="Wingdings" panose="05000000000000000000" pitchFamily="2" charset="2"/>
              <a:buChar char="ü"/>
            </a:pPr>
            <a:r>
              <a:rPr lang="en-GB" sz="1400" dirty="0">
                <a:latin typeface="+mj-lt"/>
              </a:rPr>
              <a:t>Patient experience – 4 audits </a:t>
            </a:r>
          </a:p>
          <a:p>
            <a:pPr marL="628650" lvl="1" indent="-171450">
              <a:buClr>
                <a:srgbClr val="92D050"/>
              </a:buClr>
              <a:buFont typeface="Wingdings" panose="05000000000000000000" pitchFamily="2" charset="2"/>
              <a:buChar char="ü"/>
            </a:pPr>
            <a:r>
              <a:rPr lang="en-GB" sz="1400" b="1" dirty="0">
                <a:latin typeface="+mj-lt"/>
              </a:rPr>
              <a:t>Clinical Effectiveness – 69 audits</a:t>
            </a:r>
          </a:p>
          <a:p>
            <a:pPr marL="628650" lvl="1" indent="-171450">
              <a:buClr>
                <a:srgbClr val="92D050"/>
              </a:buClr>
              <a:buFont typeface="Wingdings" panose="05000000000000000000" pitchFamily="2" charset="2"/>
              <a:buChar char="ü"/>
            </a:pPr>
            <a:endParaRPr lang="en-GB" sz="1400" dirty="0">
              <a:latin typeface="+mj-lt"/>
            </a:endParaRPr>
          </a:p>
          <a:p>
            <a:pPr lvl="0"/>
            <a:r>
              <a:rPr lang="en-GB" sz="1400" b="1" dirty="0">
                <a:latin typeface="+mj-lt"/>
              </a:rPr>
              <a:t>Knowledge &amp; Evidence Service (KES</a:t>
            </a:r>
            <a:r>
              <a:rPr lang="en-GB" sz="1400" dirty="0">
                <a:latin typeface="+mj-lt"/>
              </a:rPr>
              <a:t>): Undertaking a campaign to increase staff usage of ClinicalSkills.Net </a:t>
            </a:r>
            <a:r>
              <a:rPr lang="en-GB" sz="1400" b="1" dirty="0">
                <a:latin typeface="+mj-lt"/>
              </a:rPr>
              <a:t>- an online tool to </a:t>
            </a:r>
            <a:r>
              <a:rPr lang="en-GB" sz="1400" dirty="0">
                <a:latin typeface="+mj-lt"/>
              </a:rPr>
              <a:t>support clinical skills teaching.  </a:t>
            </a:r>
          </a:p>
          <a:p>
            <a:pPr lvl="0"/>
            <a:r>
              <a:rPr lang="en-GB" sz="1400" dirty="0">
                <a:latin typeface="+mj-lt"/>
              </a:rPr>
              <a:t>Pilot group &amp; 60 members of staff have been trained to date.</a:t>
            </a:r>
            <a:endParaRPr lang="en-US" sz="1400" dirty="0">
              <a:latin typeface="+mj-lt"/>
            </a:endParaRPr>
          </a:p>
          <a:p>
            <a:pPr marL="628650" lvl="1" indent="-171450">
              <a:buClr>
                <a:srgbClr val="92D050"/>
              </a:buClr>
              <a:buFont typeface="Wingdings" panose="05000000000000000000" pitchFamily="2" charset="2"/>
              <a:buChar char="ü"/>
            </a:pPr>
            <a:endParaRPr lang="en-US" sz="1400" dirty="0">
              <a:latin typeface="+mj-lt"/>
            </a:endParaRPr>
          </a:p>
        </p:txBody>
      </p:sp>
    </p:spTree>
    <p:extLst>
      <p:ext uri="{BB962C8B-B14F-4D97-AF65-F5344CB8AC3E}">
        <p14:creationId xmlns:p14="http://schemas.microsoft.com/office/powerpoint/2010/main" val="262147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Elderly woman receiving an needle">
            <a:extLst>
              <a:ext uri="{FF2B5EF4-FFF2-40B4-BE49-F238E27FC236}">
                <a16:creationId xmlns:a16="http://schemas.microsoft.com/office/drawing/2014/main" id="{3C696E1E-8786-939D-50B6-D48E8592A3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809" y="1624775"/>
            <a:ext cx="1129962" cy="753307"/>
          </a:xfrm>
          <a:prstGeom prst="rect">
            <a:avLst/>
          </a:prstGeom>
        </p:spPr>
      </p:pic>
      <p:sp>
        <p:nvSpPr>
          <p:cNvPr id="6" name="TextBox 5">
            <a:extLst>
              <a:ext uri="{FF2B5EF4-FFF2-40B4-BE49-F238E27FC236}">
                <a16:creationId xmlns:a16="http://schemas.microsoft.com/office/drawing/2014/main" id="{9F0E1664-2CEB-D91F-32FE-29F4A8F25BF6}"/>
              </a:ext>
            </a:extLst>
          </p:cNvPr>
          <p:cNvSpPr txBox="1"/>
          <p:nvPr/>
        </p:nvSpPr>
        <p:spPr>
          <a:xfrm>
            <a:off x="130581" y="83059"/>
            <a:ext cx="7128792" cy="526298"/>
          </a:xfrm>
          <a:prstGeom prst="rect">
            <a:avLst/>
          </a:prstGeom>
        </p:spPr>
        <p:txBody>
          <a:bodyPr vert="horz" lIns="68580" tIns="34290" rIns="68580" bIns="34290" rtlCol="0" anchor="ctr">
            <a:normAutofit fontScale="97500"/>
          </a:bodyPr>
          <a:lstStyle>
            <a:lvl1pPr defTabSz="914377">
              <a:lnSpc>
                <a:spcPct val="90000"/>
              </a:lnSpc>
              <a:spcBef>
                <a:spcPct val="0"/>
              </a:spcBef>
              <a:buNone/>
              <a:defRPr sz="4400" b="1">
                <a:solidFill>
                  <a:srgbClr val="1FB1BC"/>
                </a:solidFill>
                <a:latin typeface="+mj-lt"/>
                <a:ea typeface="+mj-ea"/>
                <a:cs typeface="+mj-cs"/>
              </a:defRPr>
            </a:lvl1pPr>
          </a:lstStyle>
          <a:p>
            <a:r>
              <a:rPr lang="en-GB" sz="2800" b="0" dirty="0">
                <a:solidFill>
                  <a:srgbClr val="4BACC6"/>
                </a:solidFill>
              </a:rPr>
              <a:t>Research and Innovation </a:t>
            </a:r>
          </a:p>
        </p:txBody>
      </p:sp>
      <p:graphicFrame>
        <p:nvGraphicFramePr>
          <p:cNvPr id="23" name="Table 22">
            <a:extLst>
              <a:ext uri="{FF2B5EF4-FFF2-40B4-BE49-F238E27FC236}">
                <a16:creationId xmlns:a16="http://schemas.microsoft.com/office/drawing/2014/main" id="{57417C17-BFA3-947B-E2CA-2BDCDFBAB9D1}"/>
              </a:ext>
            </a:extLst>
          </p:cNvPr>
          <p:cNvGraphicFramePr>
            <a:graphicFrameLocks noGrp="1"/>
          </p:cNvGraphicFramePr>
          <p:nvPr>
            <p:extLst>
              <p:ext uri="{D42A27DB-BD31-4B8C-83A1-F6EECF244321}">
                <p14:modId xmlns:p14="http://schemas.microsoft.com/office/powerpoint/2010/main" val="4110341964"/>
              </p:ext>
            </p:extLst>
          </p:nvPr>
        </p:nvGraphicFramePr>
        <p:xfrm>
          <a:off x="66368" y="690746"/>
          <a:ext cx="3628609" cy="2647667"/>
        </p:xfrm>
        <a:graphic>
          <a:graphicData uri="http://schemas.openxmlformats.org/drawingml/2006/table">
            <a:tbl>
              <a:tblPr firstRow="1" bandRow="1">
                <a:tableStyleId>{5C22544A-7EE6-4342-B048-85BDC9FD1C3A}</a:tableStyleId>
              </a:tblPr>
              <a:tblGrid>
                <a:gridCol w="3418111">
                  <a:extLst>
                    <a:ext uri="{9D8B030D-6E8A-4147-A177-3AD203B41FA5}">
                      <a16:colId xmlns:a16="http://schemas.microsoft.com/office/drawing/2014/main" val="20000"/>
                    </a:ext>
                  </a:extLst>
                </a:gridCol>
                <a:gridCol w="210498">
                  <a:extLst>
                    <a:ext uri="{9D8B030D-6E8A-4147-A177-3AD203B41FA5}">
                      <a16:colId xmlns:a16="http://schemas.microsoft.com/office/drawing/2014/main" val="20001"/>
                    </a:ext>
                  </a:extLst>
                </a:gridCol>
              </a:tblGrid>
              <a:tr h="565308">
                <a:tc>
                  <a:txBody>
                    <a:bodyPr/>
                    <a:lstStyle/>
                    <a:p>
                      <a:pPr algn="l"/>
                      <a:r>
                        <a:rPr lang="en-GB" sz="1100" dirty="0">
                          <a:solidFill>
                            <a:schemeClr val="tx1"/>
                          </a:solidFill>
                        </a:rPr>
                        <a:t>Success of Halton Clinical Trials Unit 2021-2022 </a:t>
                      </a:r>
                    </a:p>
                  </a:txBody>
                  <a:tcPr>
                    <a:lnL w="38100" cap="flat" cmpd="sng" algn="ctr">
                      <a:solidFill>
                        <a:srgbClr val="10C0B3"/>
                      </a:solidFill>
                      <a:prstDash val="solid"/>
                      <a:round/>
                      <a:headEnd type="none" w="med" len="med"/>
                      <a:tailEnd type="none" w="med" len="med"/>
                    </a:lnL>
                    <a:lnT w="38100" cap="flat" cmpd="sng" algn="ctr">
                      <a:solidFill>
                        <a:srgbClr val="10C0B3"/>
                      </a:solidFill>
                      <a:prstDash val="solid"/>
                      <a:round/>
                      <a:headEnd type="none" w="med" len="med"/>
                      <a:tailEnd type="none" w="med" len="med"/>
                    </a:lnT>
                    <a:noFill/>
                  </a:tcPr>
                </a:tc>
                <a:tc>
                  <a:txBody>
                    <a:bodyPr/>
                    <a:lstStyle/>
                    <a:p>
                      <a:endParaRPr lang="en-GB" sz="1800" dirty="0"/>
                    </a:p>
                  </a:txBody>
                  <a:tcPr>
                    <a:lnR w="38100" cap="flat" cmpd="sng" algn="ctr">
                      <a:solidFill>
                        <a:srgbClr val="10C0B3"/>
                      </a:solidFill>
                      <a:prstDash val="solid"/>
                      <a:round/>
                      <a:headEnd type="none" w="med" len="med"/>
                      <a:tailEnd type="none" w="med" len="med"/>
                    </a:lnR>
                    <a:lnT w="38100" cap="flat" cmpd="sng" algn="ctr">
                      <a:solidFill>
                        <a:srgbClr val="10C0B3"/>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082359">
                <a:tc gridSpan="2">
                  <a:txBody>
                    <a:bodyPr/>
                    <a:lstStyle/>
                    <a:p>
                      <a:pPr marL="0" indent="0" algn="ctr">
                        <a:buFont typeface="Arial" panose="020B0604020202020204" pitchFamily="34" charset="0"/>
                        <a:buNone/>
                      </a:pPr>
                      <a:r>
                        <a:rPr lang="en-GB" sz="2800" dirty="0">
                          <a:solidFill>
                            <a:srgbClr val="10C0B3"/>
                          </a:solidFill>
                        </a:rPr>
                        <a:t>    </a:t>
                      </a:r>
                    </a:p>
                    <a:p>
                      <a:pPr marL="914389" lvl="2" indent="0" algn="ctr">
                        <a:buFont typeface="Arial" panose="020B0604020202020204" pitchFamily="34" charset="0"/>
                        <a:buNone/>
                      </a:pPr>
                      <a:r>
                        <a:rPr lang="en-GB" sz="1100" b="1" dirty="0">
                          <a:solidFill>
                            <a:srgbClr val="10C0B3"/>
                          </a:solidFill>
                        </a:rPr>
                        <a:t>  </a:t>
                      </a:r>
                      <a:r>
                        <a:rPr lang="en-GB" sz="1100" b="0" dirty="0">
                          <a:solidFill>
                            <a:schemeClr val="tx1"/>
                          </a:solidFill>
                          <a:latin typeface="+mj-lt"/>
                        </a:rPr>
                        <a:t>391 patients recruited</a:t>
                      </a:r>
                    </a:p>
                    <a:p>
                      <a:pPr marL="914377" lvl="2" indent="0" algn="l">
                        <a:buFont typeface="Arial" panose="020B0604020202020204" pitchFamily="34" charset="0"/>
                        <a:buNone/>
                      </a:pPr>
                      <a:r>
                        <a:rPr lang="en-GB" sz="1100" b="0" dirty="0">
                          <a:solidFill>
                            <a:schemeClr val="tx1"/>
                          </a:solidFill>
                          <a:latin typeface="+mj-lt"/>
                        </a:rPr>
                        <a:t>                     3 Covid-19 vaccine studies</a:t>
                      </a:r>
                    </a:p>
                    <a:p>
                      <a:pPr marL="914377" lvl="2" indent="0" algn="l">
                        <a:buFont typeface="Arial" panose="020B0604020202020204" pitchFamily="34" charset="0"/>
                        <a:buNone/>
                      </a:pPr>
                      <a:r>
                        <a:rPr lang="en-GB" sz="1100" b="0" dirty="0">
                          <a:solidFill>
                            <a:schemeClr val="tx1"/>
                          </a:solidFill>
                          <a:latin typeface="+mj-lt"/>
                        </a:rPr>
                        <a:t>                     £712,921 income 2022/23</a:t>
                      </a:r>
                    </a:p>
                    <a:p>
                      <a:pPr marL="0" indent="0" algn="ctr">
                        <a:buFont typeface="Arial" panose="020B0604020202020204" pitchFamily="34" charset="0"/>
                        <a:buNone/>
                      </a:pPr>
                      <a:endParaRPr lang="en-GB" sz="1400" dirty="0">
                        <a:solidFill>
                          <a:schemeClr val="accent1"/>
                        </a:solidFill>
                      </a:endParaRPr>
                    </a:p>
                    <a:p>
                      <a:pPr marL="0" indent="0" algn="l">
                        <a:buFont typeface="Arial" panose="020B0604020202020204" pitchFamily="34" charset="0"/>
                        <a:buNone/>
                      </a:pPr>
                      <a:endParaRPr lang="en-GB" sz="1100" b="1" dirty="0">
                        <a:solidFill>
                          <a:schemeClr val="accent1"/>
                        </a:solidFill>
                      </a:endParaRPr>
                    </a:p>
                    <a:p>
                      <a:pPr marL="0" indent="0" algn="l">
                        <a:buFont typeface="Arial" panose="020B0604020202020204" pitchFamily="34" charset="0"/>
                        <a:buNone/>
                      </a:pPr>
                      <a:r>
                        <a:rPr lang="en-GB" sz="1100" b="0" dirty="0">
                          <a:solidFill>
                            <a:schemeClr val="tx1"/>
                          </a:solidFill>
                          <a:latin typeface="+mj-lt"/>
                        </a:rPr>
                        <a:t>“HARMONIE”</a:t>
                      </a:r>
                    </a:p>
                    <a:p>
                      <a:pPr marL="0" indent="0" algn="l">
                        <a:buFont typeface="Arial" panose="020B0604020202020204" pitchFamily="34" charset="0"/>
                        <a:buNone/>
                      </a:pPr>
                      <a:r>
                        <a:rPr lang="en-GB" sz="1100" b="0" dirty="0">
                          <a:solidFill>
                            <a:schemeClr val="tx1"/>
                          </a:solidFill>
                          <a:latin typeface="+mj-lt"/>
                        </a:rPr>
                        <a:t>1st Paediatric RSV study</a:t>
                      </a:r>
                    </a:p>
                    <a:p>
                      <a:pPr marL="0" indent="0" algn="l">
                        <a:buFont typeface="Arial" panose="020B0604020202020204" pitchFamily="34" charset="0"/>
                        <a:buNone/>
                      </a:pPr>
                      <a:r>
                        <a:rPr lang="en-GB" sz="1100" b="0" dirty="0">
                          <a:solidFill>
                            <a:schemeClr val="tx1"/>
                          </a:solidFill>
                          <a:latin typeface="+mj-lt"/>
                        </a:rPr>
                        <a:t>Opened November 2022 </a:t>
                      </a:r>
                    </a:p>
                  </a:txBody>
                  <a:tcPr>
                    <a:lnL w="38100" cap="flat" cmpd="sng" algn="ctr">
                      <a:solidFill>
                        <a:srgbClr val="10C0B3"/>
                      </a:solidFill>
                      <a:prstDash val="solid"/>
                      <a:round/>
                      <a:headEnd type="none" w="med" len="med"/>
                      <a:tailEnd type="none" w="med" len="med"/>
                    </a:lnL>
                    <a:lnR w="38100" cap="flat" cmpd="sng" algn="ctr">
                      <a:solidFill>
                        <a:srgbClr val="10C0B3"/>
                      </a:solidFill>
                      <a:prstDash val="solid"/>
                      <a:round/>
                      <a:headEnd type="none" w="med" len="med"/>
                      <a:tailEnd type="none" w="med" len="med"/>
                    </a:lnR>
                    <a:lnB w="38100" cap="flat" cmpd="sng" algn="ctr">
                      <a:solidFill>
                        <a:srgbClr val="10C0B3"/>
                      </a:solidFill>
                      <a:prstDash val="solid"/>
                      <a:round/>
                      <a:headEnd type="none" w="med" len="med"/>
                      <a:tailEnd type="none" w="med" len="med"/>
                    </a:lnB>
                    <a:noFill/>
                  </a:tcPr>
                </a:tc>
                <a:tc hMerge="1">
                  <a:txBody>
                    <a:bodyPr/>
                    <a:lstStyle/>
                    <a:p>
                      <a:endParaRPr lang="en-GB" dirty="0"/>
                    </a:p>
                  </a:txBody>
                  <a:tcPr>
                    <a:lnT w="38100"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4" name="Table 23">
            <a:extLst>
              <a:ext uri="{FF2B5EF4-FFF2-40B4-BE49-F238E27FC236}">
                <a16:creationId xmlns:a16="http://schemas.microsoft.com/office/drawing/2014/main" id="{3E9EBBB0-A706-A33F-CF49-D0116AEA9259}"/>
              </a:ext>
            </a:extLst>
          </p:cNvPr>
          <p:cNvGraphicFramePr>
            <a:graphicFrameLocks noGrp="1"/>
          </p:cNvGraphicFramePr>
          <p:nvPr/>
        </p:nvGraphicFramePr>
        <p:xfrm>
          <a:off x="3790157" y="690746"/>
          <a:ext cx="3060470" cy="1630680"/>
        </p:xfrm>
        <a:graphic>
          <a:graphicData uri="http://schemas.openxmlformats.org/drawingml/2006/table">
            <a:tbl>
              <a:tblPr firstRow="1" bandRow="1">
                <a:tableStyleId>{5C22544A-7EE6-4342-B048-85BDC9FD1C3A}</a:tableStyleId>
              </a:tblPr>
              <a:tblGrid>
                <a:gridCol w="2682151">
                  <a:extLst>
                    <a:ext uri="{9D8B030D-6E8A-4147-A177-3AD203B41FA5}">
                      <a16:colId xmlns:a16="http://schemas.microsoft.com/office/drawing/2014/main" val="20000"/>
                    </a:ext>
                  </a:extLst>
                </a:gridCol>
                <a:gridCol w="378319">
                  <a:extLst>
                    <a:ext uri="{9D8B030D-6E8A-4147-A177-3AD203B41FA5}">
                      <a16:colId xmlns:a16="http://schemas.microsoft.com/office/drawing/2014/main" val="20001"/>
                    </a:ext>
                  </a:extLst>
                </a:gridCol>
              </a:tblGrid>
              <a:tr h="365760">
                <a:tc>
                  <a:txBody>
                    <a:bodyPr/>
                    <a:lstStyle/>
                    <a:p>
                      <a:pPr algn="l"/>
                      <a:r>
                        <a:rPr lang="en-GB" sz="1100" dirty="0">
                          <a:solidFill>
                            <a:schemeClr val="tx1"/>
                          </a:solidFill>
                        </a:rPr>
                        <a:t>Research at WHH 2022/23</a:t>
                      </a:r>
                    </a:p>
                  </a:txBody>
                  <a:tcPr>
                    <a:lnL w="38100" cap="flat" cmpd="sng" algn="ctr">
                      <a:solidFill>
                        <a:schemeClr val="accent4"/>
                      </a:solidFill>
                      <a:prstDash val="solid"/>
                      <a:round/>
                      <a:headEnd type="none" w="med" len="med"/>
                      <a:tailEnd type="none" w="med" len="med"/>
                    </a:lnL>
                    <a:lnT w="38100" cap="flat" cmpd="sng" algn="ctr">
                      <a:solidFill>
                        <a:schemeClr val="accent4"/>
                      </a:solidFill>
                      <a:prstDash val="solid"/>
                      <a:round/>
                      <a:headEnd type="none" w="med" len="med"/>
                      <a:tailEnd type="none" w="med" len="med"/>
                    </a:lnT>
                    <a:noFill/>
                  </a:tcPr>
                </a:tc>
                <a:tc>
                  <a:txBody>
                    <a:bodyPr/>
                    <a:lstStyle/>
                    <a:p>
                      <a:endParaRPr lang="en-GB" sz="1800" dirty="0">
                        <a:solidFill>
                          <a:schemeClr val="bg1"/>
                        </a:solidFill>
                      </a:endParaRPr>
                    </a:p>
                  </a:txBody>
                  <a:tcPr>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211580">
                <a:tc gridSpan="2">
                  <a:txBody>
                    <a:bodyPr/>
                    <a:lstStyle/>
                    <a:p>
                      <a:pPr algn="l"/>
                      <a:r>
                        <a:rPr lang="en-GB" sz="1100" b="0" i="0" dirty="0">
                          <a:solidFill>
                            <a:schemeClr val="tx1"/>
                          </a:solidFill>
                          <a:latin typeface="+mj-lt"/>
                        </a:rPr>
                        <a:t>51 active studies</a:t>
                      </a:r>
                    </a:p>
                    <a:p>
                      <a:pPr algn="l"/>
                      <a:r>
                        <a:rPr lang="en-GB" sz="1100" b="0" i="0" dirty="0">
                          <a:solidFill>
                            <a:schemeClr val="tx1"/>
                          </a:solidFill>
                          <a:latin typeface="+mj-lt"/>
                        </a:rPr>
                        <a:t>791 recruits</a:t>
                      </a:r>
                    </a:p>
                    <a:p>
                      <a:pPr algn="l"/>
                      <a:r>
                        <a:rPr lang="en-GB" sz="1100" b="0" i="0" dirty="0">
                          <a:solidFill>
                            <a:schemeClr val="tx1"/>
                          </a:solidFill>
                          <a:latin typeface="+mj-lt"/>
                        </a:rPr>
                        <a:t>31 active investigators </a:t>
                      </a:r>
                    </a:p>
                    <a:p>
                      <a:pPr algn="l"/>
                      <a:r>
                        <a:rPr lang="en-GB" sz="1100" b="0" i="0" dirty="0">
                          <a:solidFill>
                            <a:schemeClr val="tx1"/>
                          </a:solidFill>
                          <a:latin typeface="+mj-lt"/>
                        </a:rPr>
                        <a:t>18 Specialities</a:t>
                      </a:r>
                    </a:p>
                    <a:p>
                      <a:pPr algn="l"/>
                      <a:endParaRPr lang="en-GB" sz="1100" b="0" i="0" dirty="0">
                        <a:solidFill>
                          <a:schemeClr val="tx1"/>
                        </a:solidFill>
                        <a:latin typeface="+mj-lt"/>
                      </a:endParaRPr>
                    </a:p>
                    <a:p>
                      <a:pPr algn="l"/>
                      <a:r>
                        <a:rPr lang="en-GB" sz="1100" b="0" i="0" dirty="0">
                          <a:solidFill>
                            <a:schemeClr val="tx1"/>
                          </a:solidFill>
                          <a:latin typeface="+mj-lt"/>
                        </a:rPr>
                        <a:t>Get involved @</a:t>
                      </a:r>
                    </a:p>
                    <a:p>
                      <a:pPr algn="l"/>
                      <a:r>
                        <a:rPr lang="en-GB" sz="1100" b="0" i="0" dirty="0">
                          <a:solidFill>
                            <a:schemeClr val="tx1"/>
                          </a:solidFill>
                          <a:latin typeface="+mj-lt"/>
                        </a:rPr>
                        <a:t>whh.pathwaytoresearch@nhs.net</a:t>
                      </a: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B w="38100" cap="flat" cmpd="sng" algn="ctr">
                      <a:solidFill>
                        <a:schemeClr val="accent4"/>
                      </a:solidFill>
                      <a:prstDash val="solid"/>
                      <a:round/>
                      <a:headEnd type="none" w="med" len="med"/>
                      <a:tailEnd type="none" w="med" len="med"/>
                    </a:lnB>
                    <a:noFill/>
                  </a:tcPr>
                </a:tc>
                <a:tc hMerge="1">
                  <a:txBody>
                    <a:bodyPr/>
                    <a:lstStyle/>
                    <a:p>
                      <a:endParaRPr lang="en-GB" dirty="0"/>
                    </a:p>
                  </a:txBody>
                  <a:tcPr>
                    <a:lnT w="38100"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6" name="Table 25">
            <a:extLst>
              <a:ext uri="{FF2B5EF4-FFF2-40B4-BE49-F238E27FC236}">
                <a16:creationId xmlns:a16="http://schemas.microsoft.com/office/drawing/2014/main" id="{11D7240B-9493-DA88-55EB-753E7318AA44}"/>
              </a:ext>
            </a:extLst>
          </p:cNvPr>
          <p:cNvGraphicFramePr>
            <a:graphicFrameLocks noGrp="1"/>
          </p:cNvGraphicFramePr>
          <p:nvPr/>
        </p:nvGraphicFramePr>
        <p:xfrm>
          <a:off x="3790157" y="2378081"/>
          <a:ext cx="5194035" cy="973041"/>
        </p:xfrm>
        <a:graphic>
          <a:graphicData uri="http://schemas.openxmlformats.org/drawingml/2006/table">
            <a:tbl>
              <a:tblPr firstRow="1" bandRow="1">
                <a:tableStyleId>{5C22544A-7EE6-4342-B048-85BDC9FD1C3A}</a:tableStyleId>
              </a:tblPr>
              <a:tblGrid>
                <a:gridCol w="4793987">
                  <a:extLst>
                    <a:ext uri="{9D8B030D-6E8A-4147-A177-3AD203B41FA5}">
                      <a16:colId xmlns:a16="http://schemas.microsoft.com/office/drawing/2014/main" val="20000"/>
                    </a:ext>
                  </a:extLst>
                </a:gridCol>
                <a:gridCol w="400048">
                  <a:extLst>
                    <a:ext uri="{9D8B030D-6E8A-4147-A177-3AD203B41FA5}">
                      <a16:colId xmlns:a16="http://schemas.microsoft.com/office/drawing/2014/main" val="20001"/>
                    </a:ext>
                  </a:extLst>
                </a:gridCol>
              </a:tblGrid>
              <a:tr h="251460">
                <a:tc>
                  <a:txBody>
                    <a:bodyPr/>
                    <a:lstStyle/>
                    <a:p>
                      <a:pPr lvl="0" algn="l"/>
                      <a:r>
                        <a:rPr lang="en-GB" sz="1100" dirty="0">
                          <a:solidFill>
                            <a:schemeClr val="tx1"/>
                          </a:solidFill>
                        </a:rPr>
                        <a:t>Key Achievements</a:t>
                      </a:r>
                    </a:p>
                  </a:txBody>
                  <a:tcPr anchor="b">
                    <a:lnL w="38100" cap="flat" cmpd="sng" algn="ctr">
                      <a:solidFill>
                        <a:schemeClr val="accent4"/>
                      </a:solidFill>
                      <a:prstDash val="solid"/>
                      <a:round/>
                      <a:headEnd type="none" w="med" len="med"/>
                      <a:tailEnd type="none" w="med" len="med"/>
                    </a:lnL>
                    <a:lnT w="38100" cap="flat" cmpd="sng" algn="ctr">
                      <a:solidFill>
                        <a:schemeClr val="accent4"/>
                      </a:solidFill>
                      <a:prstDash val="solid"/>
                      <a:round/>
                      <a:headEnd type="none" w="med" len="med"/>
                      <a:tailEnd type="none" w="med" len="med"/>
                    </a:lnT>
                    <a:noFill/>
                  </a:tcPr>
                </a:tc>
                <a:tc>
                  <a:txBody>
                    <a:bodyPr/>
                    <a:lstStyle/>
                    <a:p>
                      <a:endParaRPr lang="en-GB" sz="1100" dirty="0"/>
                    </a:p>
                  </a:txBody>
                  <a:tcPr>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713961">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i="0" dirty="0">
                          <a:solidFill>
                            <a:schemeClr val="tx1"/>
                          </a:solidFill>
                          <a:latin typeface="+mj-lt"/>
                        </a:rPr>
                        <a:t>“Excellence in Commercial Life Sciences Research”  NWC Awards 2020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i="0" dirty="0">
                          <a:solidFill>
                            <a:schemeClr val="tx1"/>
                          </a:solidFill>
                          <a:latin typeface="+mj-lt"/>
                        </a:rPr>
                        <a:t>Shortlisted “Research Collaboration of the Year” in the 2022 NWC Awards.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i="0" dirty="0">
                          <a:solidFill>
                            <a:schemeClr val="tx1"/>
                          </a:solidFill>
                          <a:latin typeface="+mj-lt"/>
                        </a:rPr>
                        <a:t>Best recruiter to Moderna study – 1</a:t>
                      </a:r>
                      <a:r>
                        <a:rPr lang="en-GB" sz="1100" b="0" i="0" baseline="30000" dirty="0">
                          <a:solidFill>
                            <a:schemeClr val="tx1"/>
                          </a:solidFill>
                          <a:latin typeface="+mj-lt"/>
                        </a:rPr>
                        <a:t>st</a:t>
                      </a:r>
                      <a:r>
                        <a:rPr lang="en-GB" sz="1100" b="0" i="0" dirty="0">
                          <a:solidFill>
                            <a:schemeClr val="tx1"/>
                          </a:solidFill>
                          <a:latin typeface="+mj-lt"/>
                        </a:rPr>
                        <a:t> of 32 sites </a:t>
                      </a: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B w="38100" cap="flat" cmpd="sng" algn="ctr">
                      <a:solidFill>
                        <a:schemeClr val="accent4"/>
                      </a:solidFill>
                      <a:prstDash val="solid"/>
                      <a:round/>
                      <a:headEnd type="none" w="med" len="med"/>
                      <a:tailEnd type="none" w="med" len="med"/>
                    </a:lnB>
                    <a:noFill/>
                  </a:tcPr>
                </a:tc>
                <a:tc hMerge="1">
                  <a:txBody>
                    <a:bodyPr/>
                    <a:lstStyle/>
                    <a:p>
                      <a:endParaRPr lang="en-GB" dirty="0"/>
                    </a:p>
                  </a:txBody>
                  <a:tcPr>
                    <a:lnT w="38100"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28" name="Picture 27">
            <a:extLst>
              <a:ext uri="{FF2B5EF4-FFF2-40B4-BE49-F238E27FC236}">
                <a16:creationId xmlns:a16="http://schemas.microsoft.com/office/drawing/2014/main" id="{A79F0558-775D-9339-29BA-082FC44418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9035" y="1113020"/>
            <a:ext cx="1472310" cy="147064"/>
          </a:xfrm>
          <a:prstGeom prst="rect">
            <a:avLst/>
          </a:prstGeom>
        </p:spPr>
      </p:pic>
      <p:pic>
        <p:nvPicPr>
          <p:cNvPr id="29" name="Picture 28" descr="Graphical user interface, text&#10;&#10;Description automatically generated">
            <a:extLst>
              <a:ext uri="{FF2B5EF4-FFF2-40B4-BE49-F238E27FC236}">
                <a16:creationId xmlns:a16="http://schemas.microsoft.com/office/drawing/2014/main" id="{5E88E46C-0F4F-19CE-0741-4C06D6F23ACE}"/>
              </a:ext>
            </a:extLst>
          </p:cNvPr>
          <p:cNvPicPr>
            <a:picLocks noChangeAspect="1"/>
          </p:cNvPicPr>
          <p:nvPr/>
        </p:nvPicPr>
        <p:blipFill>
          <a:blip r:embed="rId5"/>
          <a:stretch>
            <a:fillRect/>
          </a:stretch>
        </p:blipFill>
        <p:spPr>
          <a:xfrm>
            <a:off x="159809" y="1113020"/>
            <a:ext cx="1575418" cy="399106"/>
          </a:xfrm>
          <a:prstGeom prst="rect">
            <a:avLst/>
          </a:prstGeom>
        </p:spPr>
      </p:pic>
      <p:pic>
        <p:nvPicPr>
          <p:cNvPr id="30" name="Picture 29" descr="Sleeping baby">
            <a:extLst>
              <a:ext uri="{FF2B5EF4-FFF2-40B4-BE49-F238E27FC236}">
                <a16:creationId xmlns:a16="http://schemas.microsoft.com/office/drawing/2014/main" id="{4548F721-C260-79CD-066C-BEA83F4B70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735225" y="2343263"/>
            <a:ext cx="1217997" cy="812892"/>
          </a:xfrm>
          <a:prstGeom prst="rect">
            <a:avLst/>
          </a:prstGeom>
        </p:spPr>
      </p:pic>
      <p:pic>
        <p:nvPicPr>
          <p:cNvPr id="31" name="Picture 30" descr="Qr code&#10;&#10;Description automatically generated">
            <a:extLst>
              <a:ext uri="{FF2B5EF4-FFF2-40B4-BE49-F238E27FC236}">
                <a16:creationId xmlns:a16="http://schemas.microsoft.com/office/drawing/2014/main" id="{9348BFCA-8FC3-655A-DD87-F74463513F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4547" y="1500138"/>
            <a:ext cx="687593" cy="687593"/>
          </a:xfrm>
          <a:prstGeom prst="rect">
            <a:avLst/>
          </a:prstGeom>
          <a:ln>
            <a:solidFill>
              <a:schemeClr val="tx1"/>
            </a:solidFill>
          </a:ln>
        </p:spPr>
      </p:pic>
      <p:pic>
        <p:nvPicPr>
          <p:cNvPr id="32" name="Picture 31">
            <a:extLst>
              <a:ext uri="{FF2B5EF4-FFF2-40B4-BE49-F238E27FC236}">
                <a16:creationId xmlns:a16="http://schemas.microsoft.com/office/drawing/2014/main" id="{6F8F5A98-241B-9FC2-13D6-EDBCEC1A15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92218" y="876246"/>
            <a:ext cx="684738" cy="681598"/>
          </a:xfrm>
          <a:prstGeom prst="rect">
            <a:avLst/>
          </a:prstGeom>
        </p:spPr>
      </p:pic>
      <p:graphicFrame>
        <p:nvGraphicFramePr>
          <p:cNvPr id="34" name="Table 33">
            <a:extLst>
              <a:ext uri="{FF2B5EF4-FFF2-40B4-BE49-F238E27FC236}">
                <a16:creationId xmlns:a16="http://schemas.microsoft.com/office/drawing/2014/main" id="{EC897D98-AFF0-F433-0C89-321E4E358F37}"/>
              </a:ext>
            </a:extLst>
          </p:cNvPr>
          <p:cNvGraphicFramePr>
            <a:graphicFrameLocks noGrp="1"/>
          </p:cNvGraphicFramePr>
          <p:nvPr/>
        </p:nvGraphicFramePr>
        <p:xfrm>
          <a:off x="6983361" y="690747"/>
          <a:ext cx="2000831" cy="1591390"/>
        </p:xfrm>
        <a:graphic>
          <a:graphicData uri="http://schemas.openxmlformats.org/drawingml/2006/table">
            <a:tbl>
              <a:tblPr firstRow="1" bandRow="1">
                <a:tableStyleId>{5C22544A-7EE6-4342-B048-85BDC9FD1C3A}</a:tableStyleId>
              </a:tblPr>
              <a:tblGrid>
                <a:gridCol w="1753525">
                  <a:extLst>
                    <a:ext uri="{9D8B030D-6E8A-4147-A177-3AD203B41FA5}">
                      <a16:colId xmlns:a16="http://schemas.microsoft.com/office/drawing/2014/main" val="20000"/>
                    </a:ext>
                  </a:extLst>
                </a:gridCol>
                <a:gridCol w="247306">
                  <a:extLst>
                    <a:ext uri="{9D8B030D-6E8A-4147-A177-3AD203B41FA5}">
                      <a16:colId xmlns:a16="http://schemas.microsoft.com/office/drawing/2014/main" val="20001"/>
                    </a:ext>
                  </a:extLst>
                </a:gridCol>
              </a:tblGrid>
              <a:tr h="359060">
                <a:tc>
                  <a:txBody>
                    <a:bodyPr/>
                    <a:lstStyle/>
                    <a:p>
                      <a:pPr algn="l"/>
                      <a:r>
                        <a:rPr lang="en-GB" sz="1100" dirty="0">
                          <a:solidFill>
                            <a:schemeClr val="tx1"/>
                          </a:solidFill>
                        </a:rPr>
                        <a:t>Innovation Culture </a:t>
                      </a:r>
                    </a:p>
                  </a:txBody>
                  <a:tcPr>
                    <a:lnL w="38100" cap="flat" cmpd="sng" algn="ctr">
                      <a:solidFill>
                        <a:srgbClr val="10C0B3"/>
                      </a:solidFill>
                      <a:prstDash val="solid"/>
                      <a:round/>
                      <a:headEnd type="none" w="med" len="med"/>
                      <a:tailEnd type="none" w="med" len="med"/>
                    </a:lnL>
                    <a:lnT w="38100" cap="flat" cmpd="sng" algn="ctr">
                      <a:solidFill>
                        <a:srgbClr val="10C0B3"/>
                      </a:solidFill>
                      <a:prstDash val="solid"/>
                      <a:round/>
                      <a:headEnd type="none" w="med" len="med"/>
                      <a:tailEnd type="none" w="med" len="med"/>
                    </a:lnT>
                    <a:noFill/>
                  </a:tcPr>
                </a:tc>
                <a:tc>
                  <a:txBody>
                    <a:bodyPr/>
                    <a:lstStyle/>
                    <a:p>
                      <a:endParaRPr lang="en-GB" sz="1100" dirty="0">
                        <a:solidFill>
                          <a:schemeClr val="tx1"/>
                        </a:solidFill>
                      </a:endParaRPr>
                    </a:p>
                  </a:txBody>
                  <a:tcPr>
                    <a:lnR w="38100" cap="flat" cmpd="sng" algn="ctr">
                      <a:solidFill>
                        <a:srgbClr val="10C0B3"/>
                      </a:solidFill>
                      <a:prstDash val="solid"/>
                      <a:round/>
                      <a:headEnd type="none" w="med" len="med"/>
                      <a:tailEnd type="none" w="med" len="med"/>
                    </a:lnR>
                    <a:lnT w="38100" cap="flat" cmpd="sng" algn="ctr">
                      <a:solidFill>
                        <a:srgbClr val="10C0B3"/>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1232330">
                <a:tc gridSpan="2">
                  <a:txBody>
                    <a:bodyPr/>
                    <a:lstStyle/>
                    <a:p>
                      <a:pPr marL="0" indent="0" algn="l">
                        <a:buFont typeface="Arial" panose="020B0604020202020204" pitchFamily="34" charset="0"/>
                        <a:buNone/>
                      </a:pPr>
                      <a:r>
                        <a:rPr lang="en-GB" sz="1100" b="0" i="0" dirty="0">
                          <a:solidFill>
                            <a:schemeClr val="tx1"/>
                          </a:solidFill>
                          <a:latin typeface="+mj-lt"/>
                        </a:rPr>
                        <a:t>Collaborating with  Innovation experts from Alder Hey, Innovation Agency, LUFHT to develop a framework for Innovation </a:t>
                      </a:r>
                    </a:p>
                  </a:txBody>
                  <a:tcPr>
                    <a:lnL w="38100" cap="flat" cmpd="sng" algn="ctr">
                      <a:solidFill>
                        <a:srgbClr val="10C0B3"/>
                      </a:solidFill>
                      <a:prstDash val="solid"/>
                      <a:round/>
                      <a:headEnd type="none" w="med" len="med"/>
                      <a:tailEnd type="none" w="med" len="med"/>
                    </a:lnL>
                    <a:lnR w="38100" cap="flat" cmpd="sng" algn="ctr">
                      <a:solidFill>
                        <a:srgbClr val="10C0B3"/>
                      </a:solidFill>
                      <a:prstDash val="solid"/>
                      <a:round/>
                      <a:headEnd type="none" w="med" len="med"/>
                      <a:tailEnd type="none" w="med" len="med"/>
                    </a:lnR>
                    <a:lnB w="38100" cap="flat" cmpd="sng" algn="ctr">
                      <a:solidFill>
                        <a:srgbClr val="10C0B3"/>
                      </a:solidFill>
                      <a:prstDash val="solid"/>
                      <a:round/>
                      <a:headEnd type="none" w="med" len="med"/>
                      <a:tailEnd type="none" w="med" len="med"/>
                    </a:lnB>
                    <a:noFill/>
                  </a:tcPr>
                </a:tc>
                <a:tc hMerge="1">
                  <a:txBody>
                    <a:bodyPr/>
                    <a:lstStyle/>
                    <a:p>
                      <a:endParaRPr lang="en-GB" dirty="0"/>
                    </a:p>
                  </a:txBody>
                  <a:tcPr>
                    <a:lnT w="38100" cap="flat" cmpd="sng" algn="ctr">
                      <a:solidFill>
                        <a:schemeClr val="bg1"/>
                      </a:solidFill>
                      <a:prstDash val="solid"/>
                      <a:round/>
                      <a:headEnd type="none" w="med" len="med"/>
                      <a:tailEnd type="none" w="med" len="med"/>
                    </a:lnT>
                    <a:lnB w="381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35" name="Graphic 34" descr="Award ribbon with star">
            <a:extLst>
              <a:ext uri="{FF2B5EF4-FFF2-40B4-BE49-F238E27FC236}">
                <a16:creationId xmlns:a16="http://schemas.microsoft.com/office/drawing/2014/main" id="{F8118D56-6CF9-C481-9F24-176EA065296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82907" y="2465971"/>
            <a:ext cx="801285" cy="716724"/>
          </a:xfrm>
          <a:prstGeom prst="rect">
            <a:avLst/>
          </a:prstGeom>
        </p:spPr>
      </p:pic>
      <p:sp>
        <p:nvSpPr>
          <p:cNvPr id="37" name="TextBox 36">
            <a:extLst>
              <a:ext uri="{FF2B5EF4-FFF2-40B4-BE49-F238E27FC236}">
                <a16:creationId xmlns:a16="http://schemas.microsoft.com/office/drawing/2014/main" id="{6B96A35F-466E-53D5-9B20-885F5DA23327}"/>
              </a:ext>
            </a:extLst>
          </p:cNvPr>
          <p:cNvSpPr txBox="1"/>
          <p:nvPr/>
        </p:nvSpPr>
        <p:spPr>
          <a:xfrm>
            <a:off x="0" y="3682951"/>
            <a:ext cx="1061884" cy="526298"/>
          </a:xfrm>
          <a:prstGeom prst="rect">
            <a:avLst/>
          </a:prstGeom>
        </p:spPr>
        <p:txBody>
          <a:bodyPr vert="horz" lIns="68580" tIns="34290" rIns="68580" bIns="34290" rtlCol="0" anchor="ctr">
            <a:normAutofit fontScale="60000" lnSpcReduction="20000"/>
          </a:bodyPr>
          <a:lstStyle>
            <a:lvl1pPr defTabSz="914377">
              <a:lnSpc>
                <a:spcPct val="90000"/>
              </a:lnSpc>
              <a:spcBef>
                <a:spcPct val="0"/>
              </a:spcBef>
              <a:buNone/>
              <a:defRPr sz="4400" b="1">
                <a:solidFill>
                  <a:srgbClr val="1FB1BC"/>
                </a:solidFill>
                <a:latin typeface="+mj-lt"/>
                <a:ea typeface="+mj-ea"/>
                <a:cs typeface="+mj-cs"/>
              </a:defRPr>
            </a:lvl1pPr>
          </a:lstStyle>
          <a:p>
            <a:pPr algn="ctr"/>
            <a:r>
              <a:rPr lang="en-GB" sz="3300" dirty="0">
                <a:solidFill>
                  <a:schemeClr val="tx1"/>
                </a:solidFill>
              </a:rPr>
              <a:t>What's Next</a:t>
            </a:r>
          </a:p>
        </p:txBody>
      </p:sp>
      <p:pic>
        <p:nvPicPr>
          <p:cNvPr id="3" name="Picture 2">
            <a:extLst>
              <a:ext uri="{FF2B5EF4-FFF2-40B4-BE49-F238E27FC236}">
                <a16:creationId xmlns:a16="http://schemas.microsoft.com/office/drawing/2014/main" id="{5D3FBD2F-7326-6E01-E493-8DADAEC9FF40}"/>
              </a:ext>
            </a:extLst>
          </p:cNvPr>
          <p:cNvPicPr>
            <a:picLocks noChangeAspect="1"/>
          </p:cNvPicPr>
          <p:nvPr/>
        </p:nvPicPr>
        <p:blipFill>
          <a:blip r:embed="rId11"/>
          <a:stretch>
            <a:fillRect/>
          </a:stretch>
        </p:blipFill>
        <p:spPr>
          <a:xfrm>
            <a:off x="952755" y="3455939"/>
            <a:ext cx="8082116" cy="946130"/>
          </a:xfrm>
          <a:prstGeom prst="rect">
            <a:avLst/>
          </a:prstGeom>
        </p:spPr>
      </p:pic>
    </p:spTree>
    <p:extLst>
      <p:ext uri="{BB962C8B-B14F-4D97-AF65-F5344CB8AC3E}">
        <p14:creationId xmlns:p14="http://schemas.microsoft.com/office/powerpoint/2010/main" val="2104706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a:extLst>
              <a:ext uri="{FF2B5EF4-FFF2-40B4-BE49-F238E27FC236}">
                <a16:creationId xmlns:a16="http://schemas.microsoft.com/office/drawing/2014/main" id="{F9780D19-0170-0893-2398-F3ECE5D15B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43885">
            <a:off x="6362446" y="3143885"/>
            <a:ext cx="1422994" cy="14229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04C73B-268A-4B91-6C7B-9975051C77BB}"/>
              </a:ext>
            </a:extLst>
          </p:cNvPr>
          <p:cNvSpPr>
            <a:spLocks noGrp="1"/>
          </p:cNvSpPr>
          <p:nvPr>
            <p:ph type="title"/>
          </p:nvPr>
        </p:nvSpPr>
        <p:spPr>
          <a:xfrm>
            <a:off x="201850" y="35711"/>
            <a:ext cx="8229600" cy="857250"/>
          </a:xfrm>
        </p:spPr>
        <p:txBody>
          <a:bodyPr vert="horz" lIns="68580" tIns="34290" rIns="68580" bIns="34290" rtlCol="0" anchor="ctr">
            <a:normAutofit/>
          </a:bodyPr>
          <a:lstStyle/>
          <a:p>
            <a:r>
              <a:rPr lang="en-GB" sz="2800" dirty="0">
                <a:solidFill>
                  <a:srgbClr val="4BACC6"/>
                </a:solidFill>
              </a:rPr>
              <a:t>Clinical Workforce</a:t>
            </a:r>
          </a:p>
        </p:txBody>
      </p:sp>
      <p:pic>
        <p:nvPicPr>
          <p:cNvPr id="4098" name="Picture 2" descr="Image">
            <a:extLst>
              <a:ext uri="{FF2B5EF4-FFF2-40B4-BE49-F238E27FC236}">
                <a16:creationId xmlns:a16="http://schemas.microsoft.com/office/drawing/2014/main" id="{B90EDD98-8A7D-2655-4385-6A51ECC8F3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957784">
            <a:off x="7388511" y="3155839"/>
            <a:ext cx="1422994" cy="142299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756D0DE-1D6F-B642-57D9-4DF359D337E0}"/>
              </a:ext>
            </a:extLst>
          </p:cNvPr>
          <p:cNvGrpSpPr/>
          <p:nvPr/>
        </p:nvGrpSpPr>
        <p:grpSpPr>
          <a:xfrm>
            <a:off x="6048868" y="1381877"/>
            <a:ext cx="1250724" cy="924698"/>
            <a:chOff x="4722265" y="1310"/>
            <a:chExt cx="1411709" cy="847025"/>
          </a:xfrm>
        </p:grpSpPr>
        <p:sp>
          <p:nvSpPr>
            <p:cNvPr id="16" name="Rectangle 15">
              <a:extLst>
                <a:ext uri="{FF2B5EF4-FFF2-40B4-BE49-F238E27FC236}">
                  <a16:creationId xmlns:a16="http://schemas.microsoft.com/office/drawing/2014/main" id="{ABCF4700-4982-5AD1-9B29-4475099FC056}"/>
                </a:ext>
              </a:extLst>
            </p:cNvPr>
            <p:cNvSpPr/>
            <p:nvPr/>
          </p:nvSpPr>
          <p:spPr>
            <a:xfrm>
              <a:off x="4722265" y="1310"/>
              <a:ext cx="1411709" cy="847025"/>
            </a:xfrm>
            <a:prstGeom prst="rect">
              <a:avLst/>
            </a:prstGeom>
          </p:spPr>
          <p:style>
            <a:lnRef idx="2">
              <a:schemeClr val="lt1">
                <a:hueOff val="0"/>
                <a:satOff val="0"/>
                <a:lumOff val="0"/>
                <a:alphaOff val="0"/>
              </a:schemeClr>
            </a:lnRef>
            <a:fillRef idx="1">
              <a:schemeClr val="accent5">
                <a:hueOff val="-2709239"/>
                <a:satOff val="10858"/>
                <a:lumOff val="2353"/>
                <a:alphaOff val="0"/>
              </a:schemeClr>
            </a:fillRef>
            <a:effectRef idx="0">
              <a:schemeClr val="accent5">
                <a:hueOff val="-2709239"/>
                <a:satOff val="10858"/>
                <a:lumOff val="2353"/>
                <a:alphaOff val="0"/>
              </a:schemeClr>
            </a:effectRef>
            <a:fontRef idx="minor">
              <a:schemeClr val="lt1"/>
            </a:fontRef>
          </p:style>
        </p:sp>
        <p:sp>
          <p:nvSpPr>
            <p:cNvPr id="17" name="TextBox 16">
              <a:extLst>
                <a:ext uri="{FF2B5EF4-FFF2-40B4-BE49-F238E27FC236}">
                  <a16:creationId xmlns:a16="http://schemas.microsoft.com/office/drawing/2014/main" id="{7E9D7EDE-CF96-4484-69E7-5E81F7795C71}"/>
                </a:ext>
              </a:extLst>
            </p:cNvPr>
            <p:cNvSpPr txBox="1"/>
            <p:nvPr/>
          </p:nvSpPr>
          <p:spPr>
            <a:xfrm>
              <a:off x="4722265" y="1310"/>
              <a:ext cx="1411709" cy="847025"/>
            </a:xfrm>
            <a:prstGeom prst="rect">
              <a:avLst/>
            </a:prstGeom>
            <a:solidFill>
              <a:srgbClr val="F07A66"/>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n-GB" sz="1500" b="1" dirty="0">
                  <a:latin typeface="+mj-lt"/>
                </a:rPr>
                <a:t>31</a:t>
              </a:r>
              <a:r>
                <a:rPr lang="en-GB" sz="1500" dirty="0">
                  <a:latin typeface="+mj-lt"/>
                </a:rPr>
                <a:t> International nurses</a:t>
              </a:r>
              <a:endParaRPr lang="en-GB" sz="1500" b="1" dirty="0">
                <a:solidFill>
                  <a:schemeClr val="tx1"/>
                </a:solidFill>
                <a:latin typeface="+mj-lt"/>
              </a:endParaRPr>
            </a:p>
          </p:txBody>
        </p:sp>
      </p:grpSp>
      <p:grpSp>
        <p:nvGrpSpPr>
          <p:cNvPr id="39" name="Group 38">
            <a:extLst>
              <a:ext uri="{FF2B5EF4-FFF2-40B4-BE49-F238E27FC236}">
                <a16:creationId xmlns:a16="http://schemas.microsoft.com/office/drawing/2014/main" id="{7A57D913-EC47-7A81-3922-D723F56C65CA}"/>
              </a:ext>
            </a:extLst>
          </p:cNvPr>
          <p:cNvGrpSpPr/>
          <p:nvPr/>
        </p:nvGrpSpPr>
        <p:grpSpPr>
          <a:xfrm>
            <a:off x="4595923" y="1369952"/>
            <a:ext cx="1250724" cy="924698"/>
            <a:chOff x="3169385" y="1310"/>
            <a:chExt cx="1411709" cy="847025"/>
          </a:xfrm>
          <a:solidFill>
            <a:srgbClr val="F27CB2"/>
          </a:solidFill>
        </p:grpSpPr>
        <p:sp>
          <p:nvSpPr>
            <p:cNvPr id="40" name="Rectangle 39">
              <a:extLst>
                <a:ext uri="{FF2B5EF4-FFF2-40B4-BE49-F238E27FC236}">
                  <a16:creationId xmlns:a16="http://schemas.microsoft.com/office/drawing/2014/main" id="{F812C59B-1C0A-0891-9DBF-31484082A8F8}"/>
                </a:ext>
              </a:extLst>
            </p:cNvPr>
            <p:cNvSpPr/>
            <p:nvPr/>
          </p:nvSpPr>
          <p:spPr>
            <a:xfrm>
              <a:off x="3169385" y="1310"/>
              <a:ext cx="1411709" cy="847025"/>
            </a:xfrm>
            <a:prstGeom prst="rect">
              <a:avLst/>
            </a:prstGeom>
            <a:grpFill/>
          </p:spPr>
          <p:style>
            <a:lnRef idx="2">
              <a:schemeClr val="lt1">
                <a:hueOff val="0"/>
                <a:satOff val="0"/>
                <a:lumOff val="0"/>
                <a:alphaOff val="0"/>
              </a:schemeClr>
            </a:lnRef>
            <a:fillRef idx="1">
              <a:schemeClr val="accent5">
                <a:hueOff val="-1806159"/>
                <a:satOff val="7238"/>
                <a:lumOff val="1569"/>
                <a:alphaOff val="0"/>
              </a:schemeClr>
            </a:fillRef>
            <a:effectRef idx="0">
              <a:schemeClr val="accent5">
                <a:hueOff val="-1806159"/>
                <a:satOff val="7238"/>
                <a:lumOff val="1569"/>
                <a:alphaOff val="0"/>
              </a:schemeClr>
            </a:effectRef>
            <a:fontRef idx="minor">
              <a:schemeClr val="lt1"/>
            </a:fontRef>
          </p:style>
        </p:sp>
        <p:sp>
          <p:nvSpPr>
            <p:cNvPr id="41" name="TextBox 40">
              <a:extLst>
                <a:ext uri="{FF2B5EF4-FFF2-40B4-BE49-F238E27FC236}">
                  <a16:creationId xmlns:a16="http://schemas.microsoft.com/office/drawing/2014/main" id="{6A18BE04-1BF4-9E2B-288F-ED3E7568101C}"/>
                </a:ext>
              </a:extLst>
            </p:cNvPr>
            <p:cNvSpPr txBox="1"/>
            <p:nvPr/>
          </p:nvSpPr>
          <p:spPr>
            <a:xfrm>
              <a:off x="3169385" y="1310"/>
              <a:ext cx="1411709" cy="847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n-GB" sz="1500" b="1" dirty="0">
                  <a:latin typeface="+mj-lt"/>
                </a:rPr>
                <a:t>228</a:t>
              </a:r>
              <a:r>
                <a:rPr lang="en-GB" sz="1500" dirty="0">
                  <a:latin typeface="+mj-lt"/>
                </a:rPr>
                <a:t> </a:t>
              </a:r>
            </a:p>
            <a:p>
              <a:pPr algn="ctr" defTabSz="400050">
                <a:lnSpc>
                  <a:spcPct val="90000"/>
                </a:lnSpc>
                <a:spcBef>
                  <a:spcPct val="0"/>
                </a:spcBef>
                <a:spcAft>
                  <a:spcPct val="35000"/>
                </a:spcAft>
              </a:pPr>
              <a:r>
                <a:rPr lang="en-GB" sz="1500" dirty="0">
                  <a:latin typeface="+mj-lt"/>
                </a:rPr>
                <a:t>HCSW’s</a:t>
              </a:r>
              <a:endParaRPr lang="en-GB" sz="1500" b="1" dirty="0">
                <a:solidFill>
                  <a:schemeClr val="tx1"/>
                </a:solidFill>
                <a:latin typeface="+mj-lt"/>
              </a:endParaRPr>
            </a:p>
          </p:txBody>
        </p:sp>
      </p:grpSp>
      <p:sp>
        <p:nvSpPr>
          <p:cNvPr id="42" name="TextBox 41">
            <a:extLst>
              <a:ext uri="{FF2B5EF4-FFF2-40B4-BE49-F238E27FC236}">
                <a16:creationId xmlns:a16="http://schemas.microsoft.com/office/drawing/2014/main" id="{D23F5676-1EB9-728D-AAEE-E60F2D241D74}"/>
              </a:ext>
            </a:extLst>
          </p:cNvPr>
          <p:cNvSpPr txBox="1"/>
          <p:nvPr/>
        </p:nvSpPr>
        <p:spPr>
          <a:xfrm>
            <a:off x="164257" y="2379203"/>
            <a:ext cx="6214420" cy="1061829"/>
          </a:xfrm>
          <a:prstGeom prst="rect">
            <a:avLst/>
          </a:prstGeom>
          <a:noFill/>
        </p:spPr>
        <p:txBody>
          <a:bodyPr wrap="square" rtlCol="0">
            <a:spAutoFit/>
          </a:bodyPr>
          <a:lstStyle/>
          <a:p>
            <a:r>
              <a:rPr lang="en-GB" sz="1050" b="1" dirty="0"/>
              <a:t>Celebrating our workforce</a:t>
            </a:r>
          </a:p>
          <a:p>
            <a:pPr marL="214313" indent="-214313">
              <a:buClr>
                <a:srgbClr val="87C53E"/>
              </a:buClr>
              <a:buFont typeface="Wingdings" panose="05000000000000000000" pitchFamily="2" charset="2"/>
              <a:buChar char="ü"/>
            </a:pPr>
            <a:r>
              <a:rPr lang="en-GB" sz="1050" dirty="0"/>
              <a:t>Endoscopy Team have achieved JAG accreditation</a:t>
            </a:r>
          </a:p>
          <a:p>
            <a:pPr marL="214313" indent="-214313">
              <a:buClr>
                <a:srgbClr val="87C53E"/>
              </a:buClr>
              <a:buFont typeface="Wingdings" panose="05000000000000000000" pitchFamily="2" charset="2"/>
              <a:buChar char="ü"/>
            </a:pPr>
            <a:r>
              <a:rPr lang="en-GB" sz="1050" dirty="0"/>
              <a:t>Anaesthetic services successfully achieved Anaesthesia Clinical Services Accreditation (ACSA)</a:t>
            </a:r>
          </a:p>
          <a:p>
            <a:pPr marL="214313" indent="-214313">
              <a:buClr>
                <a:srgbClr val="87C53E"/>
              </a:buClr>
              <a:buFont typeface="Wingdings" panose="05000000000000000000" pitchFamily="2" charset="2"/>
              <a:buChar char="ü"/>
            </a:pPr>
            <a:r>
              <a:rPr lang="en-GB" altLang="en-US" sz="1050" dirty="0">
                <a:ea typeface="Times New Roman" panose="02020603050405020304" pitchFamily="18" charset="0"/>
              </a:rPr>
              <a:t>Warrington Maternity Team Regional winners in the 2022 NHS Parliamentary Awards in recognition of their Continuity of Carer Service</a:t>
            </a:r>
            <a:endParaRPr lang="en-GB" sz="1050" dirty="0"/>
          </a:p>
          <a:p>
            <a:pPr marL="214313" indent="-214313">
              <a:buClr>
                <a:srgbClr val="87C53E"/>
              </a:buClr>
              <a:buFont typeface="Wingdings" panose="05000000000000000000" pitchFamily="2" charset="2"/>
              <a:buChar char="ü"/>
            </a:pPr>
            <a:r>
              <a:rPr lang="en-GB" sz="1050" dirty="0"/>
              <a:t>Ward of the month awards based on performance relating to patient safety and good practice</a:t>
            </a:r>
          </a:p>
        </p:txBody>
      </p:sp>
      <p:grpSp>
        <p:nvGrpSpPr>
          <p:cNvPr id="43" name="Group 42">
            <a:extLst>
              <a:ext uri="{FF2B5EF4-FFF2-40B4-BE49-F238E27FC236}">
                <a16:creationId xmlns:a16="http://schemas.microsoft.com/office/drawing/2014/main" id="{CD4D92DE-E7E2-833D-7786-D7AE17B6C906}"/>
              </a:ext>
            </a:extLst>
          </p:cNvPr>
          <p:cNvGrpSpPr/>
          <p:nvPr/>
        </p:nvGrpSpPr>
        <p:grpSpPr>
          <a:xfrm>
            <a:off x="7501814" y="1381877"/>
            <a:ext cx="1250724" cy="924698"/>
            <a:chOff x="4722265" y="1310"/>
            <a:chExt cx="1411709" cy="847025"/>
          </a:xfrm>
          <a:solidFill>
            <a:srgbClr val="722D90"/>
          </a:solidFill>
        </p:grpSpPr>
        <p:sp>
          <p:nvSpPr>
            <p:cNvPr id="44" name="Rectangle 43">
              <a:extLst>
                <a:ext uri="{FF2B5EF4-FFF2-40B4-BE49-F238E27FC236}">
                  <a16:creationId xmlns:a16="http://schemas.microsoft.com/office/drawing/2014/main" id="{F64D946D-BBAD-7F9A-1D1F-C0B33A94D842}"/>
                </a:ext>
              </a:extLst>
            </p:cNvPr>
            <p:cNvSpPr/>
            <p:nvPr/>
          </p:nvSpPr>
          <p:spPr>
            <a:xfrm>
              <a:off x="4722265" y="1310"/>
              <a:ext cx="1411709" cy="847025"/>
            </a:xfrm>
            <a:prstGeom prst="rect">
              <a:avLst/>
            </a:prstGeom>
            <a:grpFill/>
          </p:spPr>
          <p:style>
            <a:lnRef idx="2">
              <a:schemeClr val="lt1">
                <a:hueOff val="0"/>
                <a:satOff val="0"/>
                <a:lumOff val="0"/>
                <a:alphaOff val="0"/>
              </a:schemeClr>
            </a:lnRef>
            <a:fillRef idx="1">
              <a:schemeClr val="accent5">
                <a:hueOff val="-2709239"/>
                <a:satOff val="10858"/>
                <a:lumOff val="2353"/>
                <a:alphaOff val="0"/>
              </a:schemeClr>
            </a:fillRef>
            <a:effectRef idx="0">
              <a:schemeClr val="accent5">
                <a:hueOff val="-2709239"/>
                <a:satOff val="10858"/>
                <a:lumOff val="2353"/>
                <a:alphaOff val="0"/>
              </a:schemeClr>
            </a:effectRef>
            <a:fontRef idx="minor">
              <a:schemeClr val="lt1"/>
            </a:fontRef>
          </p:style>
        </p:sp>
        <p:sp>
          <p:nvSpPr>
            <p:cNvPr id="45" name="TextBox 44">
              <a:extLst>
                <a:ext uri="{FF2B5EF4-FFF2-40B4-BE49-F238E27FC236}">
                  <a16:creationId xmlns:a16="http://schemas.microsoft.com/office/drawing/2014/main" id="{46C7EA83-E8E1-4834-2CC8-37120BFD1C6A}"/>
                </a:ext>
              </a:extLst>
            </p:cNvPr>
            <p:cNvSpPr txBox="1"/>
            <p:nvPr/>
          </p:nvSpPr>
          <p:spPr>
            <a:xfrm>
              <a:off x="4722265" y="1310"/>
              <a:ext cx="1411709" cy="847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n-GB" sz="1500" b="1" dirty="0">
                  <a:latin typeface="+mj-lt"/>
                </a:rPr>
                <a:t>59 </a:t>
              </a:r>
            </a:p>
            <a:p>
              <a:pPr algn="ctr" defTabSz="400050">
                <a:lnSpc>
                  <a:spcPct val="90000"/>
                </a:lnSpc>
                <a:spcBef>
                  <a:spcPct val="0"/>
                </a:spcBef>
                <a:spcAft>
                  <a:spcPct val="35000"/>
                </a:spcAft>
              </a:pPr>
              <a:r>
                <a:rPr lang="en-GB" sz="1500" dirty="0">
                  <a:latin typeface="+mj-lt"/>
                </a:rPr>
                <a:t>AHP’s</a:t>
              </a:r>
              <a:endParaRPr lang="en-GB" sz="1500" dirty="0">
                <a:solidFill>
                  <a:schemeClr val="tx1"/>
                </a:solidFill>
                <a:latin typeface="+mj-lt"/>
              </a:endParaRPr>
            </a:p>
          </p:txBody>
        </p:sp>
      </p:grpSp>
      <p:pic>
        <p:nvPicPr>
          <p:cNvPr id="56" name="Picture 55">
            <a:extLst>
              <a:ext uri="{FF2B5EF4-FFF2-40B4-BE49-F238E27FC236}">
                <a16:creationId xmlns:a16="http://schemas.microsoft.com/office/drawing/2014/main" id="{34F2BD23-A0EC-3EE1-A811-6EFE7B3E37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806" y="843256"/>
            <a:ext cx="1391303" cy="1083050"/>
          </a:xfrm>
          <a:prstGeom prst="rect">
            <a:avLst/>
          </a:prstGeom>
        </p:spPr>
      </p:pic>
      <p:sp>
        <p:nvSpPr>
          <p:cNvPr id="57" name="Rectangle 56">
            <a:extLst>
              <a:ext uri="{FF2B5EF4-FFF2-40B4-BE49-F238E27FC236}">
                <a16:creationId xmlns:a16="http://schemas.microsoft.com/office/drawing/2014/main" id="{C45268F6-D078-CFF6-AA7A-A68FA63F6B78}"/>
              </a:ext>
            </a:extLst>
          </p:cNvPr>
          <p:cNvSpPr/>
          <p:nvPr/>
        </p:nvSpPr>
        <p:spPr>
          <a:xfrm>
            <a:off x="1758243" y="873728"/>
            <a:ext cx="7025498" cy="405581"/>
          </a:xfrm>
          <a:prstGeom prst="rect">
            <a:avLst/>
          </a:prstGeom>
          <a:solidFill>
            <a:srgbClr val="F3B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Successful recruitment campaigns throughout the year have ensured we have welcomed:</a:t>
            </a:r>
            <a:endParaRPr lang="en-GB" sz="1400" dirty="0">
              <a:latin typeface="+mj-lt"/>
            </a:endParaRPr>
          </a:p>
        </p:txBody>
      </p:sp>
      <p:grpSp>
        <p:nvGrpSpPr>
          <p:cNvPr id="58" name="Group 57">
            <a:extLst>
              <a:ext uri="{FF2B5EF4-FFF2-40B4-BE49-F238E27FC236}">
                <a16:creationId xmlns:a16="http://schemas.microsoft.com/office/drawing/2014/main" id="{BEAF9E2F-1C7E-8EC1-9C06-90237A34F8EE}"/>
              </a:ext>
            </a:extLst>
          </p:cNvPr>
          <p:cNvGrpSpPr/>
          <p:nvPr/>
        </p:nvGrpSpPr>
        <p:grpSpPr>
          <a:xfrm>
            <a:off x="1758243" y="1381877"/>
            <a:ext cx="1250724" cy="924698"/>
            <a:chOff x="63625" y="1310"/>
            <a:chExt cx="1411709" cy="847025"/>
          </a:xfrm>
          <a:solidFill>
            <a:srgbClr val="1FB1BC"/>
          </a:solidFill>
        </p:grpSpPr>
        <p:sp>
          <p:nvSpPr>
            <p:cNvPr id="59" name="Rectangle 58">
              <a:extLst>
                <a:ext uri="{FF2B5EF4-FFF2-40B4-BE49-F238E27FC236}">
                  <a16:creationId xmlns:a16="http://schemas.microsoft.com/office/drawing/2014/main" id="{90CDD4D8-080E-9D6B-D4FA-B4B3096570C3}"/>
                </a:ext>
              </a:extLst>
            </p:cNvPr>
            <p:cNvSpPr/>
            <p:nvPr/>
          </p:nvSpPr>
          <p:spPr>
            <a:xfrm>
              <a:off x="63625" y="1310"/>
              <a:ext cx="1411709" cy="847025"/>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0" name="TextBox 59">
              <a:extLst>
                <a:ext uri="{FF2B5EF4-FFF2-40B4-BE49-F238E27FC236}">
                  <a16:creationId xmlns:a16="http://schemas.microsoft.com/office/drawing/2014/main" id="{664977A3-6115-A391-309C-4C73FE21DF2F}"/>
                </a:ext>
              </a:extLst>
            </p:cNvPr>
            <p:cNvSpPr txBox="1"/>
            <p:nvPr/>
          </p:nvSpPr>
          <p:spPr>
            <a:xfrm>
              <a:off x="63625" y="1310"/>
              <a:ext cx="1411709" cy="847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n-GB" sz="1500" b="1" dirty="0">
                  <a:latin typeface="+mj-lt"/>
                </a:rPr>
                <a:t>35</a:t>
              </a:r>
              <a:r>
                <a:rPr lang="en-GB" sz="1500" dirty="0">
                  <a:latin typeface="+mj-lt"/>
                </a:rPr>
                <a:t> </a:t>
              </a:r>
            </a:p>
            <a:p>
              <a:pPr algn="ctr" defTabSz="400050">
                <a:lnSpc>
                  <a:spcPct val="90000"/>
                </a:lnSpc>
                <a:spcBef>
                  <a:spcPct val="0"/>
                </a:spcBef>
                <a:spcAft>
                  <a:spcPct val="35000"/>
                </a:spcAft>
              </a:pPr>
              <a:r>
                <a:rPr lang="en-GB" sz="1500" dirty="0">
                  <a:latin typeface="+mj-lt"/>
                </a:rPr>
                <a:t>Midwives</a:t>
              </a:r>
              <a:endParaRPr lang="en-GB" sz="1500" b="1" dirty="0">
                <a:solidFill>
                  <a:schemeClr val="tx1"/>
                </a:solidFill>
                <a:latin typeface="+mj-lt"/>
              </a:endParaRPr>
            </a:p>
          </p:txBody>
        </p:sp>
      </p:grpSp>
      <p:grpSp>
        <p:nvGrpSpPr>
          <p:cNvPr id="61" name="Group 60">
            <a:extLst>
              <a:ext uri="{FF2B5EF4-FFF2-40B4-BE49-F238E27FC236}">
                <a16:creationId xmlns:a16="http://schemas.microsoft.com/office/drawing/2014/main" id="{D8FE4D6F-C781-65E3-5E40-57AAED20ECD4}"/>
              </a:ext>
            </a:extLst>
          </p:cNvPr>
          <p:cNvGrpSpPr/>
          <p:nvPr/>
        </p:nvGrpSpPr>
        <p:grpSpPr>
          <a:xfrm>
            <a:off x="3177083" y="1363862"/>
            <a:ext cx="1250724" cy="924698"/>
            <a:chOff x="1616505" y="1310"/>
            <a:chExt cx="1411709" cy="847025"/>
          </a:xfrm>
          <a:solidFill>
            <a:srgbClr val="87C53E"/>
          </a:solidFill>
        </p:grpSpPr>
        <p:sp>
          <p:nvSpPr>
            <p:cNvPr id="62" name="Rectangle 61">
              <a:extLst>
                <a:ext uri="{FF2B5EF4-FFF2-40B4-BE49-F238E27FC236}">
                  <a16:creationId xmlns:a16="http://schemas.microsoft.com/office/drawing/2014/main" id="{1F89BCEC-3BB7-E4B2-B033-855FDA801F0D}"/>
                </a:ext>
              </a:extLst>
            </p:cNvPr>
            <p:cNvSpPr/>
            <p:nvPr/>
          </p:nvSpPr>
          <p:spPr>
            <a:xfrm>
              <a:off x="1616505" y="1310"/>
              <a:ext cx="1411709" cy="847025"/>
            </a:xfrm>
            <a:prstGeom prst="rect">
              <a:avLst/>
            </a:prstGeom>
            <a:grpFill/>
          </p:spPr>
          <p:style>
            <a:lnRef idx="2">
              <a:schemeClr val="lt1">
                <a:hueOff val="0"/>
                <a:satOff val="0"/>
                <a:lumOff val="0"/>
                <a:alphaOff val="0"/>
              </a:schemeClr>
            </a:lnRef>
            <a:fillRef idx="1">
              <a:schemeClr val="accent5">
                <a:hueOff val="-903080"/>
                <a:satOff val="3619"/>
                <a:lumOff val="784"/>
                <a:alphaOff val="0"/>
              </a:schemeClr>
            </a:fillRef>
            <a:effectRef idx="0">
              <a:schemeClr val="accent5">
                <a:hueOff val="-903080"/>
                <a:satOff val="3619"/>
                <a:lumOff val="784"/>
                <a:alphaOff val="0"/>
              </a:schemeClr>
            </a:effectRef>
            <a:fontRef idx="minor">
              <a:schemeClr val="lt1"/>
            </a:fontRef>
          </p:style>
        </p:sp>
        <p:sp>
          <p:nvSpPr>
            <p:cNvPr id="63" name="TextBox 62">
              <a:extLst>
                <a:ext uri="{FF2B5EF4-FFF2-40B4-BE49-F238E27FC236}">
                  <a16:creationId xmlns:a16="http://schemas.microsoft.com/office/drawing/2014/main" id="{461DC008-87D7-2683-A629-07935AEBE722}"/>
                </a:ext>
              </a:extLst>
            </p:cNvPr>
            <p:cNvSpPr txBox="1"/>
            <p:nvPr/>
          </p:nvSpPr>
          <p:spPr>
            <a:xfrm>
              <a:off x="1616505" y="1310"/>
              <a:ext cx="1411709" cy="8470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n-GB" sz="1500" b="1" dirty="0">
                  <a:latin typeface="+mj-lt"/>
                </a:rPr>
                <a:t>134</a:t>
              </a:r>
              <a:r>
                <a:rPr lang="en-GB" sz="1500" dirty="0">
                  <a:latin typeface="+mj-lt"/>
                </a:rPr>
                <a:t> </a:t>
              </a:r>
            </a:p>
            <a:p>
              <a:pPr algn="ctr" defTabSz="400050">
                <a:lnSpc>
                  <a:spcPct val="90000"/>
                </a:lnSpc>
                <a:spcBef>
                  <a:spcPct val="0"/>
                </a:spcBef>
                <a:spcAft>
                  <a:spcPct val="35000"/>
                </a:spcAft>
              </a:pPr>
              <a:r>
                <a:rPr lang="en-GB" sz="1500" dirty="0">
                  <a:latin typeface="+mj-lt"/>
                </a:rPr>
                <a:t>Nurses</a:t>
              </a:r>
              <a:endParaRPr lang="en-GB" sz="1500" b="1" dirty="0">
                <a:solidFill>
                  <a:schemeClr val="tx1"/>
                </a:solidFill>
                <a:latin typeface="+mj-lt"/>
              </a:endParaRPr>
            </a:p>
          </p:txBody>
        </p:sp>
      </p:grpSp>
      <p:pic>
        <p:nvPicPr>
          <p:cNvPr id="4096" name="Picture 4095" descr="Icon&#10;&#10;Description automatically generated">
            <a:extLst>
              <a:ext uri="{FF2B5EF4-FFF2-40B4-BE49-F238E27FC236}">
                <a16:creationId xmlns:a16="http://schemas.microsoft.com/office/drawing/2014/main" id="{7CE95FD9-D0A0-33AD-04D8-BF1F13A336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529950" y="311254"/>
            <a:ext cx="318213" cy="318213"/>
          </a:xfrm>
          <a:prstGeom prst="rect">
            <a:avLst/>
          </a:prstGeom>
        </p:spPr>
      </p:pic>
      <p:pic>
        <p:nvPicPr>
          <p:cNvPr id="4097" name="Picture 4096" descr="Icon&#10;&#10;Description automatically generated">
            <a:extLst>
              <a:ext uri="{FF2B5EF4-FFF2-40B4-BE49-F238E27FC236}">
                <a16:creationId xmlns:a16="http://schemas.microsoft.com/office/drawing/2014/main" id="{1A63360C-11C7-67A5-8230-E3A2D3A993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788361" y="311253"/>
            <a:ext cx="318213" cy="318213"/>
          </a:xfrm>
          <a:prstGeom prst="rect">
            <a:avLst/>
          </a:prstGeom>
        </p:spPr>
      </p:pic>
      <p:pic>
        <p:nvPicPr>
          <p:cNvPr id="4099" name="Picture 4098" descr="Icon&#10;&#10;Description automatically generated">
            <a:extLst>
              <a:ext uri="{FF2B5EF4-FFF2-40B4-BE49-F238E27FC236}">
                <a16:creationId xmlns:a16="http://schemas.microsoft.com/office/drawing/2014/main" id="{7E334A1C-1B09-EC51-9E39-4D061B0641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902356" y="311255"/>
            <a:ext cx="318213" cy="318213"/>
          </a:xfrm>
          <a:prstGeom prst="rect">
            <a:avLst/>
          </a:prstGeom>
        </p:spPr>
      </p:pic>
      <p:pic>
        <p:nvPicPr>
          <p:cNvPr id="4101" name="Picture 4100" descr="Icon&#10;&#10;Description automatically generated">
            <a:extLst>
              <a:ext uri="{FF2B5EF4-FFF2-40B4-BE49-F238E27FC236}">
                <a16:creationId xmlns:a16="http://schemas.microsoft.com/office/drawing/2014/main" id="{EE7775D5-1BAA-572D-403D-6D94F7DC9B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4157544" y="319412"/>
            <a:ext cx="318213" cy="318213"/>
          </a:xfrm>
          <a:prstGeom prst="rect">
            <a:avLst/>
          </a:prstGeom>
        </p:spPr>
      </p:pic>
      <p:pic>
        <p:nvPicPr>
          <p:cNvPr id="4103" name="Picture 4102" descr="Icon&#10;&#10;Description automatically generated">
            <a:extLst>
              <a:ext uri="{FF2B5EF4-FFF2-40B4-BE49-F238E27FC236}">
                <a16:creationId xmlns:a16="http://schemas.microsoft.com/office/drawing/2014/main" id="{BD4C5459-B51A-0C0B-9278-0EBB129567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415955" y="311255"/>
            <a:ext cx="318213" cy="318213"/>
          </a:xfrm>
          <a:prstGeom prst="rect">
            <a:avLst/>
          </a:prstGeom>
        </p:spPr>
      </p:pic>
      <p:sp>
        <p:nvSpPr>
          <p:cNvPr id="4104" name="TextBox 4103">
            <a:extLst>
              <a:ext uri="{FF2B5EF4-FFF2-40B4-BE49-F238E27FC236}">
                <a16:creationId xmlns:a16="http://schemas.microsoft.com/office/drawing/2014/main" id="{EB99301C-844F-2D78-4F3A-2D8135B2739A}"/>
              </a:ext>
            </a:extLst>
          </p:cNvPr>
          <p:cNvSpPr txBox="1"/>
          <p:nvPr/>
        </p:nvSpPr>
        <p:spPr>
          <a:xfrm>
            <a:off x="180158" y="3513660"/>
            <a:ext cx="6214420" cy="900246"/>
          </a:xfrm>
          <a:prstGeom prst="rect">
            <a:avLst/>
          </a:prstGeom>
          <a:noFill/>
        </p:spPr>
        <p:txBody>
          <a:bodyPr wrap="square" rtlCol="0">
            <a:spAutoFit/>
          </a:bodyPr>
          <a:lstStyle/>
          <a:p>
            <a:r>
              <a:rPr lang="en-GB" sz="1050" b="1" dirty="0"/>
              <a:t>The next 12 months</a:t>
            </a:r>
          </a:p>
          <a:p>
            <a:pPr marL="214313" indent="-214313">
              <a:buClr>
                <a:srgbClr val="F27CB2"/>
              </a:buClr>
              <a:buFont typeface="Wingdings" panose="05000000000000000000" pitchFamily="2" charset="2"/>
              <a:buChar char="§"/>
            </a:pPr>
            <a:r>
              <a:rPr lang="en-GB" sz="1050" dirty="0"/>
              <a:t>Continue to welcome international nurses to our workforce with 56 joining us next year</a:t>
            </a:r>
          </a:p>
          <a:p>
            <a:pPr marL="214313" indent="-214313">
              <a:buClr>
                <a:srgbClr val="F27CB2"/>
              </a:buClr>
              <a:buFont typeface="Wingdings" panose="05000000000000000000" pitchFamily="2" charset="2"/>
              <a:buChar char="§"/>
            </a:pPr>
            <a:r>
              <a:rPr lang="en-GB" sz="1050" dirty="0"/>
              <a:t>Continue to work towards a zero vacancy rate for our Health Care Support Worker roles as part of the NHSE/I collaborative</a:t>
            </a:r>
          </a:p>
          <a:p>
            <a:pPr marL="214313" indent="-214313">
              <a:buClr>
                <a:srgbClr val="F27CB2"/>
              </a:buClr>
              <a:buFont typeface="Wingdings" panose="05000000000000000000" pitchFamily="2" charset="2"/>
              <a:buChar char="§"/>
            </a:pPr>
            <a:r>
              <a:rPr lang="en-GB" sz="1050" dirty="0"/>
              <a:t>Four Trust wide nurse recruitment events planned for the next 12 months</a:t>
            </a:r>
          </a:p>
        </p:txBody>
      </p:sp>
    </p:spTree>
    <p:extLst>
      <p:ext uri="{BB962C8B-B14F-4D97-AF65-F5344CB8AC3E}">
        <p14:creationId xmlns:p14="http://schemas.microsoft.com/office/powerpoint/2010/main" val="355389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Programme</a:t>
            </a:r>
          </a:p>
        </p:txBody>
      </p:sp>
      <p:graphicFrame>
        <p:nvGraphicFramePr>
          <p:cNvPr id="7" name="Table 6"/>
          <p:cNvGraphicFramePr>
            <a:graphicFrameLocks noGrp="1"/>
          </p:cNvGraphicFramePr>
          <p:nvPr>
            <p:extLst>
              <p:ext uri="{D42A27DB-BD31-4B8C-83A1-F6EECF244321}">
                <p14:modId xmlns:p14="http://schemas.microsoft.com/office/powerpoint/2010/main" val="3925190138"/>
              </p:ext>
            </p:extLst>
          </p:nvPr>
        </p:nvGraphicFramePr>
        <p:xfrm>
          <a:off x="1743473" y="917911"/>
          <a:ext cx="5192202" cy="3240000"/>
        </p:xfrm>
        <a:graphic>
          <a:graphicData uri="http://schemas.openxmlformats.org/drawingml/2006/table">
            <a:tbl>
              <a:tblPr firstRow="1" firstCol="1" bandRow="1"/>
              <a:tblGrid>
                <a:gridCol w="756749">
                  <a:extLst>
                    <a:ext uri="{9D8B030D-6E8A-4147-A177-3AD203B41FA5}">
                      <a16:colId xmlns:a16="http://schemas.microsoft.com/office/drawing/2014/main" val="20000"/>
                    </a:ext>
                  </a:extLst>
                </a:gridCol>
                <a:gridCol w="4435453">
                  <a:extLst>
                    <a:ext uri="{9D8B030D-6E8A-4147-A177-3AD203B41FA5}">
                      <a16:colId xmlns:a16="http://schemas.microsoft.com/office/drawing/2014/main" val="20001"/>
                    </a:ext>
                  </a:extLst>
                </a:gridCol>
              </a:tblGrid>
              <a:tr h="360000">
                <a:tc gridSpan="2">
                  <a:txBody>
                    <a:bodyPr/>
                    <a:lstStyle/>
                    <a:p>
                      <a:pPr marL="0" indent="0">
                        <a:lnSpc>
                          <a:spcPct val="115000"/>
                        </a:lnSpc>
                        <a:spcAft>
                          <a:spcPts val="0"/>
                        </a:spcAft>
                      </a:pPr>
                      <a:r>
                        <a:rPr lang="en-GB" sz="1800" b="1" dirty="0">
                          <a:solidFill>
                            <a:schemeClr val="tx1"/>
                          </a:solidFill>
                          <a:effectLst/>
                          <a:latin typeface="+mn-lt"/>
                          <a:cs typeface="Calibri"/>
                        </a:rPr>
                        <a:t>Reviewing 2021-22</a:t>
                      </a:r>
                      <a:endParaRPr lang="en-GB" sz="1800" b="1" dirty="0">
                        <a:solidFill>
                          <a:schemeClr val="tx1"/>
                        </a:solidFill>
                        <a:effectLst/>
                        <a:latin typeface="+mn-lt"/>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nSpc>
                          <a:spcPct val="115000"/>
                        </a:lnSpc>
                        <a:spcAft>
                          <a:spcPts val="0"/>
                        </a:spcAft>
                      </a:pPr>
                      <a:r>
                        <a:rPr lang="en-GB" sz="1800" b="1" dirty="0">
                          <a:solidFill>
                            <a:schemeClr val="accent5">
                              <a:lumMod val="50000"/>
                            </a:schemeClr>
                          </a:solidFill>
                          <a:effectLst/>
                          <a:latin typeface="+mn-lt"/>
                          <a:ea typeface="Calibri"/>
                          <a:cs typeface="Calibri"/>
                        </a:rPr>
                        <a:t>Reviewing 2021-22</a:t>
                      </a:r>
                      <a:endParaRPr lang="en-GB" sz="1800" b="1" dirty="0">
                        <a:solidFill>
                          <a:schemeClr val="accent5">
                            <a:lumMod val="50000"/>
                          </a:schemeClr>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00">
                <a:tc>
                  <a:txBody>
                    <a:bodyPr/>
                    <a:lstStyle/>
                    <a:p>
                      <a:pPr>
                        <a:lnSpc>
                          <a:spcPct val="115000"/>
                        </a:lnSpc>
                        <a:spcAft>
                          <a:spcPts val="0"/>
                        </a:spcAft>
                      </a:pPr>
                      <a:r>
                        <a:rPr lang="en-GB" sz="1800" dirty="0">
                          <a:solidFill>
                            <a:schemeClr val="tx1"/>
                          </a:solidFill>
                          <a:effectLst/>
                          <a:latin typeface="+mn-lt"/>
                          <a:ea typeface="Calibri"/>
                          <a:cs typeface="Calibri"/>
                        </a:rPr>
                        <a:t>17:05</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Calibri"/>
                        </a:rPr>
                        <a:t>Chief Executive’s report</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00">
                <a:tc>
                  <a:txBody>
                    <a:bodyPr/>
                    <a:lstStyle/>
                    <a:p>
                      <a:pPr>
                        <a:lnSpc>
                          <a:spcPct val="115000"/>
                        </a:lnSpc>
                        <a:spcAft>
                          <a:spcPts val="0"/>
                        </a:spcAft>
                      </a:pPr>
                      <a:r>
                        <a:rPr lang="en-GB" sz="1800" dirty="0">
                          <a:solidFill>
                            <a:schemeClr val="tx1"/>
                          </a:solidFill>
                          <a:effectLst/>
                          <a:latin typeface="+mn-lt"/>
                          <a:ea typeface="Calibri"/>
                          <a:cs typeface="Calibri"/>
                        </a:rPr>
                        <a:t>17:15</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Calibri"/>
                        </a:rPr>
                        <a:t>Quality People and operational performance</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00">
                <a:tc>
                  <a:txBody>
                    <a:bodyPr/>
                    <a:lstStyle/>
                    <a:p>
                      <a:pPr>
                        <a:lnSpc>
                          <a:spcPct val="115000"/>
                        </a:lnSpc>
                        <a:spcAft>
                          <a:spcPts val="0"/>
                        </a:spcAft>
                      </a:pPr>
                      <a:r>
                        <a:rPr lang="en-GB" sz="1800" dirty="0">
                          <a:solidFill>
                            <a:schemeClr val="tx1"/>
                          </a:solidFill>
                          <a:effectLst/>
                          <a:latin typeface="+mn-lt"/>
                          <a:ea typeface="Calibri"/>
                          <a:cs typeface="Calibri"/>
                        </a:rPr>
                        <a:t>17:45</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Calibri"/>
                        </a:rPr>
                        <a:t>Financial review and audit report</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0000">
                <a:tc>
                  <a:txBody>
                    <a:bodyPr/>
                    <a:lstStyle/>
                    <a:p>
                      <a:pPr>
                        <a:lnSpc>
                          <a:spcPct val="115000"/>
                        </a:lnSpc>
                        <a:spcAft>
                          <a:spcPts val="0"/>
                        </a:spcAft>
                      </a:pPr>
                      <a:r>
                        <a:rPr lang="en-GB" sz="1800" dirty="0">
                          <a:solidFill>
                            <a:schemeClr val="tx1"/>
                          </a:solidFill>
                          <a:effectLst/>
                          <a:latin typeface="+mn-lt"/>
                          <a:ea typeface="Calibri"/>
                          <a:cs typeface="Calibri"/>
                        </a:rPr>
                        <a:t>17:55</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Calibri"/>
                        </a:rPr>
                        <a:t>Lead Governor’s report</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0000">
                <a:tc gridSpan="2">
                  <a:txBody>
                    <a:bodyPr/>
                    <a:lstStyle/>
                    <a:p>
                      <a:pPr>
                        <a:lnSpc>
                          <a:spcPct val="115000"/>
                        </a:lnSpc>
                        <a:spcAft>
                          <a:spcPts val="0"/>
                        </a:spcAft>
                      </a:pPr>
                      <a:r>
                        <a:rPr lang="en-GB" sz="1800" b="1" dirty="0">
                          <a:solidFill>
                            <a:schemeClr val="tx1"/>
                          </a:solidFill>
                          <a:effectLst/>
                          <a:latin typeface="+mn-lt"/>
                          <a:ea typeface="Calibri"/>
                          <a:cs typeface="Times New Roman"/>
                        </a:rPr>
                        <a:t>Looking ahead 2022-23</a:t>
                      </a: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solidFill>
                          <a:schemeClr val="accent5">
                            <a:lumMod val="50000"/>
                          </a:schemeClr>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1767825"/>
                  </a:ext>
                </a:extLst>
              </a:tr>
              <a:tr h="360000">
                <a:tc>
                  <a:txBody>
                    <a:bodyPr/>
                    <a:lstStyle/>
                    <a:p>
                      <a:pPr>
                        <a:lnSpc>
                          <a:spcPct val="115000"/>
                        </a:lnSpc>
                        <a:spcAft>
                          <a:spcPts val="0"/>
                        </a:spcAft>
                      </a:pPr>
                      <a:r>
                        <a:rPr lang="en-GB" sz="1800" dirty="0">
                          <a:solidFill>
                            <a:schemeClr val="tx1"/>
                          </a:solidFill>
                          <a:effectLst/>
                          <a:latin typeface="+mn-lt"/>
                          <a:ea typeface="Calibri"/>
                          <a:cs typeface="Calibri"/>
                        </a:rPr>
                        <a:t>18:05</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Calibri"/>
                        </a:rPr>
                        <a:t>Strategy and look forward 2022-23</a:t>
                      </a:r>
                      <a:endParaRPr lang="en-GB" sz="1800" dirty="0">
                        <a:solidFill>
                          <a:schemeClr val="tx1"/>
                        </a:solidFill>
                        <a:effectLst/>
                        <a:latin typeface="+mn-lt"/>
                        <a:ea typeface="Calibri"/>
                        <a:cs typeface="Times New Roman"/>
                      </a:endParaRP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0000">
                <a:tc>
                  <a:txBody>
                    <a:bodyPr/>
                    <a:lstStyle/>
                    <a:p>
                      <a:pPr>
                        <a:lnSpc>
                          <a:spcPct val="115000"/>
                        </a:lnSpc>
                        <a:spcAft>
                          <a:spcPts val="0"/>
                        </a:spcAft>
                      </a:pPr>
                      <a:r>
                        <a:rPr lang="en-GB" sz="1800" dirty="0">
                          <a:solidFill>
                            <a:schemeClr val="tx1"/>
                          </a:solidFill>
                          <a:effectLst/>
                          <a:latin typeface="+mn-lt"/>
                          <a:ea typeface="Calibri"/>
                          <a:cs typeface="Calibri"/>
                        </a:rPr>
                        <a:t>18:15</a:t>
                      </a: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Calibri"/>
                        </a:rPr>
                        <a:t>Q&amp;A session (including via online chat board)</a:t>
                      </a: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0000">
                <a:tc>
                  <a:txBody>
                    <a:bodyPr/>
                    <a:lstStyle/>
                    <a:p>
                      <a:pPr>
                        <a:lnSpc>
                          <a:spcPct val="115000"/>
                        </a:lnSpc>
                        <a:spcAft>
                          <a:spcPts val="0"/>
                        </a:spcAft>
                      </a:pPr>
                      <a:r>
                        <a:rPr lang="en-GB" sz="1800" dirty="0">
                          <a:solidFill>
                            <a:schemeClr val="tx1"/>
                          </a:solidFill>
                          <a:effectLst/>
                          <a:latin typeface="+mn-lt"/>
                          <a:ea typeface="Calibri"/>
                          <a:cs typeface="Times New Roman"/>
                        </a:rPr>
                        <a:t>18:30</a:t>
                      </a: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solidFill>
                            <a:schemeClr val="tx1"/>
                          </a:solidFill>
                          <a:effectLst/>
                          <a:latin typeface="+mn-lt"/>
                          <a:ea typeface="Calibri"/>
                          <a:cs typeface="Times New Roman"/>
                        </a:rPr>
                        <a:t>End</a:t>
                      </a:r>
                    </a:p>
                  </a:txBody>
                  <a:tcPr marL="67077" marR="67077"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96716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0D3A1-C10D-6809-068B-CE62ABED9354}"/>
              </a:ext>
            </a:extLst>
          </p:cNvPr>
          <p:cNvSpPr>
            <a:spLocks noGrp="1"/>
          </p:cNvSpPr>
          <p:nvPr>
            <p:ph type="title"/>
          </p:nvPr>
        </p:nvSpPr>
        <p:spPr>
          <a:xfrm>
            <a:off x="58544" y="-259266"/>
            <a:ext cx="8049612" cy="1444697"/>
          </a:xfrm>
        </p:spPr>
        <p:txBody>
          <a:bodyPr vert="horz" lIns="68580" tIns="34290" rIns="68580" bIns="34290" rtlCol="0" anchor="ctr">
            <a:normAutofit/>
          </a:bodyPr>
          <a:lstStyle/>
          <a:p>
            <a:r>
              <a:rPr lang="en-GB" sz="2800" dirty="0">
                <a:solidFill>
                  <a:srgbClr val="1FB1BC"/>
                </a:solidFill>
              </a:rPr>
              <a:t>Clinical Education</a:t>
            </a:r>
          </a:p>
        </p:txBody>
      </p:sp>
      <p:sp>
        <p:nvSpPr>
          <p:cNvPr id="3" name="Content Placeholder 2">
            <a:extLst>
              <a:ext uri="{FF2B5EF4-FFF2-40B4-BE49-F238E27FC236}">
                <a16:creationId xmlns:a16="http://schemas.microsoft.com/office/drawing/2014/main" id="{5319E4D6-DF65-0FEB-FF8C-A37C3CEAF147}"/>
              </a:ext>
            </a:extLst>
          </p:cNvPr>
          <p:cNvSpPr>
            <a:spLocks noGrp="1"/>
          </p:cNvSpPr>
          <p:nvPr>
            <p:ph idx="1"/>
          </p:nvPr>
        </p:nvSpPr>
        <p:spPr>
          <a:xfrm>
            <a:off x="221457" y="755941"/>
            <a:ext cx="4933105" cy="3525828"/>
          </a:xfrm>
        </p:spPr>
        <p:txBody>
          <a:bodyPr>
            <a:noAutofit/>
          </a:bodyPr>
          <a:lstStyle/>
          <a:p>
            <a:pPr>
              <a:buClr>
                <a:srgbClr val="4BACC6"/>
              </a:buClr>
              <a:buFont typeface="Arial" panose="020B0604020202020204" pitchFamily="34" charset="0"/>
              <a:buChar char="•"/>
            </a:pPr>
            <a:r>
              <a:rPr lang="en-GB" sz="1600" dirty="0">
                <a:solidFill>
                  <a:schemeClr val="tx1"/>
                </a:solidFill>
              </a:rPr>
              <a:t>Leading on a regional collaborative to increase placement capacity for student nurses</a:t>
            </a:r>
          </a:p>
          <a:p>
            <a:pPr>
              <a:buClr>
                <a:srgbClr val="4BACC6"/>
              </a:buClr>
              <a:buFont typeface="Arial" panose="020B0604020202020204" pitchFamily="34" charset="0"/>
              <a:buChar char="•"/>
            </a:pPr>
            <a:r>
              <a:rPr lang="en-GB" sz="1600" dirty="0">
                <a:solidFill>
                  <a:schemeClr val="tx1"/>
                </a:solidFill>
              </a:rPr>
              <a:t>HCA Buddy Programme</a:t>
            </a:r>
          </a:p>
          <a:p>
            <a:pPr>
              <a:buClr>
                <a:srgbClr val="4BACC6"/>
              </a:buClr>
              <a:buFont typeface="Arial" panose="020B0604020202020204" pitchFamily="34" charset="0"/>
              <a:buChar char="•"/>
            </a:pPr>
            <a:r>
              <a:rPr lang="en-GB" sz="1600" dirty="0">
                <a:solidFill>
                  <a:schemeClr val="tx1"/>
                </a:solidFill>
              </a:rPr>
              <a:t>Awarded 500k+ from bids for training equipment</a:t>
            </a:r>
          </a:p>
          <a:p>
            <a:pPr>
              <a:buClr>
                <a:srgbClr val="4BACC6"/>
              </a:buClr>
              <a:buFont typeface="Arial" panose="020B0604020202020204" pitchFamily="34" charset="0"/>
              <a:buChar char="•"/>
            </a:pPr>
            <a:r>
              <a:rPr lang="en-GB" sz="1600" dirty="0">
                <a:solidFill>
                  <a:schemeClr val="tx1"/>
                </a:solidFill>
              </a:rPr>
              <a:t>Accredited as Resuscitation Council UK Newborn Life Support Training Centre</a:t>
            </a:r>
          </a:p>
          <a:p>
            <a:pPr>
              <a:buClr>
                <a:srgbClr val="4BACC6"/>
              </a:buClr>
              <a:buFont typeface="Arial" panose="020B0604020202020204" pitchFamily="34" charset="0"/>
              <a:buChar char="•"/>
            </a:pPr>
            <a:r>
              <a:rPr lang="en-GB" sz="1600" dirty="0">
                <a:solidFill>
                  <a:schemeClr val="tx1"/>
                </a:solidFill>
                <a:ea typeface="Times New Roman" panose="02020603050405020304" pitchFamily="18" charset="0"/>
              </a:rPr>
              <a:t>Standardisation of resuscitation trolleys across all site (Defib. renewal this year)</a:t>
            </a:r>
          </a:p>
          <a:p>
            <a:pPr>
              <a:buClr>
                <a:srgbClr val="4BACC6"/>
              </a:buClr>
              <a:buFont typeface="Arial" panose="020B0604020202020204" pitchFamily="34" charset="0"/>
              <a:buChar char="•"/>
            </a:pPr>
            <a:r>
              <a:rPr lang="en-GB" sz="1600" dirty="0">
                <a:solidFill>
                  <a:schemeClr val="tx1"/>
                </a:solidFill>
                <a:ea typeface="Times New Roman" panose="02020603050405020304" pitchFamily="18" charset="0"/>
              </a:rPr>
              <a:t>Expanding medical emergency team simulation to incorporate difficult conversations and breaking bad news</a:t>
            </a:r>
          </a:p>
          <a:p>
            <a:pPr>
              <a:buClr>
                <a:srgbClr val="4BACC6"/>
              </a:buClr>
              <a:buFont typeface="Arial" panose="020B0604020202020204" pitchFamily="34" charset="0"/>
              <a:buChar char="•"/>
            </a:pPr>
            <a:r>
              <a:rPr lang="en-GB" sz="1600" dirty="0">
                <a:solidFill>
                  <a:schemeClr val="tx1"/>
                </a:solidFill>
                <a:ea typeface="Times New Roman" panose="02020603050405020304" pitchFamily="18" charset="0"/>
              </a:rPr>
              <a:t>Relaunch of Acute Illness Management (AIMS) training</a:t>
            </a:r>
            <a:br>
              <a:rPr lang="en-GB" sz="1600" b="1" dirty="0">
                <a:solidFill>
                  <a:schemeClr val="tx1"/>
                </a:solidFill>
                <a:ea typeface="Times New Roman" panose="02020603050405020304" pitchFamily="18" charset="0"/>
              </a:rPr>
            </a:br>
            <a:endParaRPr lang="en-GB" sz="1600" b="1" dirty="0">
              <a:solidFill>
                <a:schemeClr val="tx1"/>
              </a:solidFill>
            </a:endParaRPr>
          </a:p>
          <a:p>
            <a:pPr lvl="1"/>
            <a:endParaRPr lang="en-GB" sz="1500" dirty="0">
              <a:latin typeface="+mj-lt"/>
            </a:endParaRPr>
          </a:p>
          <a:p>
            <a:endParaRPr lang="en-GB" sz="1500" dirty="0">
              <a:latin typeface="+mj-lt"/>
            </a:endParaRPr>
          </a:p>
          <a:p>
            <a:endParaRPr lang="en-GB" sz="1500" dirty="0">
              <a:latin typeface="+mj-lt"/>
            </a:endParaRPr>
          </a:p>
        </p:txBody>
      </p:sp>
      <p:pic>
        <p:nvPicPr>
          <p:cNvPr id="4" name="Picture 3">
            <a:extLst>
              <a:ext uri="{FF2B5EF4-FFF2-40B4-BE49-F238E27FC236}">
                <a16:creationId xmlns:a16="http://schemas.microsoft.com/office/drawing/2014/main" id="{A90A058F-F25E-50C0-758D-1960C17C68A3}"/>
              </a:ext>
            </a:extLst>
          </p:cNvPr>
          <p:cNvPicPr>
            <a:picLocks noChangeAspect="1"/>
          </p:cNvPicPr>
          <p:nvPr/>
        </p:nvPicPr>
        <p:blipFill>
          <a:blip r:embed="rId3"/>
          <a:stretch>
            <a:fillRect/>
          </a:stretch>
        </p:blipFill>
        <p:spPr>
          <a:xfrm>
            <a:off x="5154562" y="49870"/>
            <a:ext cx="3348891" cy="2574775"/>
          </a:xfrm>
          <a:prstGeom prst="rect">
            <a:avLst/>
          </a:prstGeom>
        </p:spPr>
      </p:pic>
      <p:pic>
        <p:nvPicPr>
          <p:cNvPr id="6" name="Picture 5" descr="A picture containing text, indoor&#10;&#10;Description automatically generated">
            <a:extLst>
              <a:ext uri="{FF2B5EF4-FFF2-40B4-BE49-F238E27FC236}">
                <a16:creationId xmlns:a16="http://schemas.microsoft.com/office/drawing/2014/main" id="{AC0E317B-4680-D0CF-E1ED-7B70DB3383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7585" y="2450480"/>
            <a:ext cx="2557780" cy="2714625"/>
          </a:xfrm>
          <a:prstGeom prst="rect">
            <a:avLst/>
          </a:prstGeom>
          <a:effectLst>
            <a:softEdge rad="317500"/>
          </a:effectLst>
        </p:spPr>
      </p:pic>
      <p:pic>
        <p:nvPicPr>
          <p:cNvPr id="5" name="Content Placeholder 3">
            <a:extLst>
              <a:ext uri="{FF2B5EF4-FFF2-40B4-BE49-F238E27FC236}">
                <a16:creationId xmlns:a16="http://schemas.microsoft.com/office/drawing/2014/main" id="{EF2D2CA1-2E69-1ACC-3F99-DC158A4D7A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989759" y="2624645"/>
            <a:ext cx="1892629" cy="2014764"/>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772630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3A33-CB61-4BAD-DD7D-71F5BE0F5818}"/>
              </a:ext>
            </a:extLst>
          </p:cNvPr>
          <p:cNvSpPr>
            <a:spLocks noGrp="1"/>
          </p:cNvSpPr>
          <p:nvPr>
            <p:ph type="title"/>
          </p:nvPr>
        </p:nvSpPr>
        <p:spPr>
          <a:xfrm>
            <a:off x="186692" y="-158301"/>
            <a:ext cx="7886700" cy="994172"/>
          </a:xfrm>
        </p:spPr>
        <p:txBody>
          <a:bodyPr vert="horz" lIns="68580" tIns="34290" rIns="68580" bIns="34290" rtlCol="0" anchor="ctr">
            <a:normAutofit/>
          </a:bodyPr>
          <a:lstStyle/>
          <a:p>
            <a:r>
              <a:rPr lang="en-GB" sz="2800" dirty="0">
                <a:solidFill>
                  <a:srgbClr val="4BACC6"/>
                </a:solidFill>
              </a:rPr>
              <a:t>Clinical Education – What's Next</a:t>
            </a:r>
          </a:p>
        </p:txBody>
      </p:sp>
      <p:pic>
        <p:nvPicPr>
          <p:cNvPr id="9" name="Content Placeholder 4">
            <a:extLst>
              <a:ext uri="{FF2B5EF4-FFF2-40B4-BE49-F238E27FC236}">
                <a16:creationId xmlns:a16="http://schemas.microsoft.com/office/drawing/2014/main" id="{7C9856F7-1C18-B820-559C-706AFE4CD4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a:stretch/>
        </p:blipFill>
        <p:spPr>
          <a:xfrm>
            <a:off x="244762" y="827661"/>
            <a:ext cx="3178265" cy="3618191"/>
          </a:xfrm>
          <a:prstGeom prst="rect">
            <a:avLst/>
          </a:prstGeom>
          <a:ln>
            <a:noFill/>
          </a:ln>
          <a:effectLst>
            <a:softEdge rad="112500"/>
          </a:effectLst>
        </p:spPr>
      </p:pic>
      <p:sp>
        <p:nvSpPr>
          <p:cNvPr id="3" name="TextBox 2">
            <a:extLst>
              <a:ext uri="{FF2B5EF4-FFF2-40B4-BE49-F238E27FC236}">
                <a16:creationId xmlns:a16="http://schemas.microsoft.com/office/drawing/2014/main" id="{932D545F-9DBA-3403-E899-6879AB92A89F}"/>
              </a:ext>
            </a:extLst>
          </p:cNvPr>
          <p:cNvSpPr txBox="1"/>
          <p:nvPr/>
        </p:nvSpPr>
        <p:spPr>
          <a:xfrm>
            <a:off x="3423026" y="697648"/>
            <a:ext cx="5476211" cy="4836196"/>
          </a:xfrm>
          <a:prstGeom prst="rect">
            <a:avLst/>
          </a:prstGeom>
          <a:noFill/>
        </p:spPr>
        <p:txBody>
          <a:bodyPr wrap="square" rtlCol="0">
            <a:spAutoFit/>
          </a:bodyPr>
          <a:lstStyle/>
          <a:p>
            <a:pPr marL="285750" marR="0" lvl="0" indent="-285750" algn="l" defTabSz="685800" rtl="0" eaLnBrk="1" fontAlgn="auto" latinLnBrk="0" hangingPunct="1">
              <a:lnSpc>
                <a:spcPct val="90000"/>
              </a:lnSpc>
              <a:spcBef>
                <a:spcPts val="750"/>
              </a:spcBef>
              <a:spcAft>
                <a:spcPts val="0"/>
              </a:spcAft>
              <a:buClr>
                <a:srgbClr val="65CBC9"/>
              </a:buClr>
              <a:buSzTx/>
              <a:buFont typeface="Arial" panose="020B0604020202020204" pitchFamily="34" charset="0"/>
              <a:buChar char="•"/>
              <a:tabLst/>
              <a:defRPr/>
            </a:pPr>
            <a:r>
              <a:rPr kumimoji="0" lang="en-GB" sz="1600" i="0" u="none" strike="noStrike" kern="1200" cap="none" spc="0" normalizeH="0" baseline="0" noProof="0" dirty="0">
                <a:ln>
                  <a:noFill/>
                </a:ln>
                <a:effectLst/>
                <a:uLnTx/>
                <a:uFillTx/>
                <a:latin typeface="+mj-lt"/>
                <a:ea typeface="+mn-ea"/>
                <a:cs typeface="+mn-cs"/>
              </a:rPr>
              <a:t>Going for Gold – Preceptorship</a:t>
            </a:r>
            <a:endParaRPr lang="en-GB" sz="1600" dirty="0">
              <a:latin typeface="+mj-lt"/>
            </a:endParaRPr>
          </a:p>
          <a:p>
            <a:pPr marL="285750" indent="-285750" defTabSz="685800" fontAlgn="auto">
              <a:lnSpc>
                <a:spcPct val="90000"/>
              </a:lnSpc>
              <a:spcBef>
                <a:spcPts val="750"/>
              </a:spcBef>
              <a:spcAft>
                <a:spcPts val="0"/>
              </a:spcAft>
              <a:buClr>
                <a:srgbClr val="65CBC9"/>
              </a:buClr>
              <a:buFont typeface="Arial" panose="020B0604020202020204" pitchFamily="34" charset="0"/>
              <a:buChar char="•"/>
              <a:defRPr/>
            </a:pPr>
            <a:r>
              <a:rPr kumimoji="0" lang="en-GB" sz="1600" i="0" u="none" strike="noStrike" kern="1200" cap="none" spc="0" normalizeH="0" baseline="0" noProof="0" dirty="0">
                <a:ln>
                  <a:noFill/>
                </a:ln>
                <a:effectLst/>
                <a:uLnTx/>
                <a:uFillTx/>
                <a:latin typeface="+mj-lt"/>
                <a:ea typeface="+mn-ea"/>
                <a:cs typeface="+mn-cs"/>
              </a:rPr>
              <a:t>Launch of the STEPP programme – Support, Transition, Empower, Progression… to Preceptorship</a:t>
            </a:r>
          </a:p>
          <a:p>
            <a:pPr defTabSz="685800" fontAlgn="auto">
              <a:lnSpc>
                <a:spcPct val="90000"/>
              </a:lnSpc>
              <a:spcBef>
                <a:spcPts val="750"/>
              </a:spcBef>
              <a:spcAft>
                <a:spcPts val="0"/>
              </a:spcAft>
              <a:buClr>
                <a:srgbClr val="65CBC9"/>
              </a:buClr>
              <a:defRPr/>
            </a:pPr>
            <a:endParaRPr kumimoji="0" lang="en-GB" sz="1600" i="0" u="none" strike="noStrike" kern="1200" cap="none" spc="0" normalizeH="0" baseline="0" noProof="0" dirty="0">
              <a:ln>
                <a:noFill/>
              </a:ln>
              <a:effectLst/>
              <a:uLnTx/>
              <a:uFillTx/>
              <a:latin typeface="+mj-lt"/>
              <a:ea typeface="+mn-ea"/>
              <a:cs typeface="+mn-cs"/>
            </a:endParaRPr>
          </a:p>
          <a:p>
            <a:pPr marL="800100" lvl="1" indent="-342900">
              <a:buClr>
                <a:srgbClr val="87C53E"/>
              </a:buClr>
              <a:buFont typeface="Wingdings" panose="05000000000000000000" pitchFamily="2" charset="2"/>
              <a:buChar char="ü"/>
            </a:pPr>
            <a:r>
              <a:rPr lang="en-GB" sz="1400" dirty="0">
                <a:latin typeface="+mj-lt"/>
              </a:rPr>
              <a:t>Students will feel supported in developing their clinical and professional skills, ultimately providing safe and effective care to patients</a:t>
            </a:r>
          </a:p>
          <a:p>
            <a:pPr lvl="1">
              <a:buClr>
                <a:srgbClr val="87C53E"/>
              </a:buClr>
            </a:pPr>
            <a:endParaRPr lang="en-GB" sz="1400" dirty="0">
              <a:latin typeface="+mj-lt"/>
            </a:endParaRPr>
          </a:p>
          <a:p>
            <a:pPr marL="800100" lvl="1" indent="-342900">
              <a:buClr>
                <a:srgbClr val="87C53E"/>
              </a:buClr>
              <a:buFont typeface="Wingdings" panose="05000000000000000000" pitchFamily="2" charset="2"/>
              <a:buChar char="ü"/>
            </a:pPr>
            <a:r>
              <a:rPr lang="en-GB" sz="1400" dirty="0">
                <a:latin typeface="+mj-lt"/>
              </a:rPr>
              <a:t>Students will foster a sense of belonging towards the trust, encouraging them to apply for employment opportunities</a:t>
            </a:r>
          </a:p>
          <a:p>
            <a:pPr lvl="1">
              <a:buClr>
                <a:srgbClr val="87C53E"/>
              </a:buClr>
            </a:pPr>
            <a:endParaRPr lang="en-GB" sz="1400" dirty="0">
              <a:latin typeface="+mj-lt"/>
            </a:endParaRPr>
          </a:p>
          <a:p>
            <a:pPr marL="800100" lvl="1" indent="-342900">
              <a:buClr>
                <a:srgbClr val="87C53E"/>
              </a:buClr>
              <a:buFont typeface="Wingdings" panose="05000000000000000000" pitchFamily="2" charset="2"/>
              <a:buChar char="ü"/>
            </a:pPr>
            <a:r>
              <a:rPr lang="en-GB" sz="1400" dirty="0">
                <a:latin typeface="+mj-lt"/>
              </a:rPr>
              <a:t>Increase of the Trust’s reputation as the employer of choice across the student base and region</a:t>
            </a:r>
          </a:p>
          <a:p>
            <a:pPr lvl="1">
              <a:buClr>
                <a:srgbClr val="87C53E"/>
              </a:buClr>
            </a:pPr>
            <a:endParaRPr lang="en-GB" sz="1400" dirty="0">
              <a:latin typeface="+mj-lt"/>
            </a:endParaRPr>
          </a:p>
          <a:p>
            <a:pPr marL="800100" lvl="1" indent="-342900">
              <a:buClr>
                <a:srgbClr val="87C53E"/>
              </a:buClr>
              <a:buFont typeface="Wingdings" panose="05000000000000000000" pitchFamily="2" charset="2"/>
              <a:buChar char="ü"/>
            </a:pPr>
            <a:r>
              <a:rPr lang="en-GB" sz="1400" dirty="0">
                <a:latin typeface="+mj-lt"/>
              </a:rPr>
              <a:t>Students will be prepared for practice clinically and as leaders, improving quality of patient care</a:t>
            </a:r>
          </a:p>
          <a:p>
            <a:pPr lvl="1" defTabSz="685800" fontAlgn="auto">
              <a:lnSpc>
                <a:spcPct val="90000"/>
              </a:lnSpc>
              <a:spcBef>
                <a:spcPts val="750"/>
              </a:spcBef>
              <a:spcAft>
                <a:spcPts val="0"/>
              </a:spcAft>
              <a:buClr>
                <a:srgbClr val="65CBC9"/>
              </a:buClr>
              <a:defRPr/>
            </a:pPr>
            <a:endParaRPr kumimoji="0" lang="en-GB" sz="2000" b="0" i="0" u="none" strike="noStrike" kern="1200" cap="none" spc="0" normalizeH="0" baseline="0" noProof="0" dirty="0">
              <a:ln>
                <a:noFill/>
              </a:ln>
              <a:effectLst/>
              <a:uLnTx/>
              <a:uFillTx/>
              <a:latin typeface="+mj-lt"/>
              <a:ea typeface="+mn-ea"/>
              <a:cs typeface="+mn-cs"/>
            </a:endParaRPr>
          </a:p>
          <a:p>
            <a:pPr marR="0" lvl="0" algn="l" defTabSz="685800" rtl="0" eaLnBrk="1" fontAlgn="auto" latinLnBrk="0" hangingPunct="1">
              <a:lnSpc>
                <a:spcPct val="90000"/>
              </a:lnSpc>
              <a:spcBef>
                <a:spcPts val="750"/>
              </a:spcBef>
              <a:spcAft>
                <a:spcPts val="0"/>
              </a:spcAft>
              <a:buClr>
                <a:srgbClr val="65CBC9"/>
              </a:buClr>
              <a:buSzTx/>
              <a:tabLst/>
              <a:defRPr/>
            </a:pPr>
            <a:endParaRPr kumimoji="0" lang="en-GB" sz="2000" b="0" i="0" u="none" strike="noStrike" kern="1200" cap="none" spc="0" normalizeH="0" baseline="0" noProof="0" dirty="0">
              <a:ln>
                <a:noFill/>
              </a:ln>
              <a:effectLst/>
              <a:uLnTx/>
              <a:uFillTx/>
              <a:latin typeface="+mj-lt"/>
              <a:ea typeface="+mn-ea"/>
              <a:cs typeface="+mn-cs"/>
            </a:endParaRPr>
          </a:p>
          <a:p>
            <a:endParaRPr lang="en-GB" sz="2000" b="0" dirty="0">
              <a:latin typeface="+mj-lt"/>
            </a:endParaRPr>
          </a:p>
        </p:txBody>
      </p:sp>
    </p:spTree>
    <p:extLst>
      <p:ext uri="{BB962C8B-B14F-4D97-AF65-F5344CB8AC3E}">
        <p14:creationId xmlns:p14="http://schemas.microsoft.com/office/powerpoint/2010/main" val="1498132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3A33-CB61-4BAD-DD7D-71F5BE0F5818}"/>
              </a:ext>
            </a:extLst>
          </p:cNvPr>
          <p:cNvSpPr>
            <a:spLocks noGrp="1"/>
          </p:cNvSpPr>
          <p:nvPr>
            <p:ph type="title"/>
          </p:nvPr>
        </p:nvSpPr>
        <p:spPr>
          <a:xfrm>
            <a:off x="186692" y="-158301"/>
            <a:ext cx="7886700" cy="994172"/>
          </a:xfrm>
        </p:spPr>
        <p:txBody>
          <a:bodyPr vert="horz" lIns="68580" tIns="34290" rIns="68580" bIns="34290" rtlCol="0" anchor="ctr">
            <a:normAutofit/>
          </a:bodyPr>
          <a:lstStyle/>
          <a:p>
            <a:r>
              <a:rPr lang="en-GB" sz="2800" dirty="0">
                <a:solidFill>
                  <a:srgbClr val="4BACC6"/>
                </a:solidFill>
              </a:rPr>
              <a:t>Winners…</a:t>
            </a:r>
          </a:p>
        </p:txBody>
      </p:sp>
      <p:pic>
        <p:nvPicPr>
          <p:cNvPr id="4" name="Picture 3">
            <a:extLst>
              <a:ext uri="{FF2B5EF4-FFF2-40B4-BE49-F238E27FC236}">
                <a16:creationId xmlns:a16="http://schemas.microsoft.com/office/drawing/2014/main" id="{6D86AF05-315F-7F9B-29FC-DCAC85CBE50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3"/>
          <a:stretch/>
        </p:blipFill>
        <p:spPr bwMode="auto">
          <a:xfrm>
            <a:off x="3305134" y="3"/>
            <a:ext cx="3075966" cy="2564098"/>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p:spPr>
      </p:pic>
      <p:pic>
        <p:nvPicPr>
          <p:cNvPr id="5" name="x_B41A9F75-D0F7-4D10-AB30-F6D769D12963" descr="IMG_2204.jpg">
            <a:extLst>
              <a:ext uri="{FF2B5EF4-FFF2-40B4-BE49-F238E27FC236}">
                <a16:creationId xmlns:a16="http://schemas.microsoft.com/office/drawing/2014/main" id="{054F3D19-B0A2-B938-6228-CAE09D3C3DA8}"/>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835871"/>
            <a:ext cx="3196429" cy="4174795"/>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x_8C2A8CAC-FD20-49AE-8EF9-B8BB86D11677" descr="IMG_2214.jpg">
            <a:extLst>
              <a:ext uri="{FF2B5EF4-FFF2-40B4-BE49-F238E27FC236}">
                <a16:creationId xmlns:a16="http://schemas.microsoft.com/office/drawing/2014/main" id="{1F0ABDD8-8A84-9A7C-A78F-05B32DC74CD7}"/>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r="-4" b="-4"/>
          <a:stretch/>
        </p:blipFill>
        <p:spPr bwMode="auto">
          <a:xfrm>
            <a:off x="6489805" y="-2"/>
            <a:ext cx="2654195" cy="3217637"/>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FCA049-879C-7279-6370-EFD0B7B8482D}"/>
              </a:ext>
            </a:extLst>
          </p:cNvPr>
          <p:cNvSpPr txBox="1"/>
          <p:nvPr/>
        </p:nvSpPr>
        <p:spPr>
          <a:xfrm>
            <a:off x="3096882" y="2535831"/>
            <a:ext cx="5900469" cy="2308324"/>
          </a:xfrm>
          <a:prstGeom prst="rect">
            <a:avLst/>
          </a:prstGeom>
          <a:noFill/>
        </p:spPr>
        <p:txBody>
          <a:bodyPr wrap="square">
            <a:spAutoFit/>
          </a:bodyPr>
          <a:lstStyle/>
          <a:p>
            <a:pPr marL="285750" indent="-285750">
              <a:buFont typeface="Arial" panose="020B0604020202020204" pitchFamily="34" charset="0"/>
              <a:buChar char="•"/>
            </a:pPr>
            <a:r>
              <a:rPr lang="en-GB" dirty="0"/>
              <a:t>Outstanding Team of the Year goes to – </a:t>
            </a:r>
          </a:p>
          <a:p>
            <a:pPr marL="266700"/>
            <a:r>
              <a:rPr lang="en-GB" dirty="0"/>
              <a:t>WHH Practice Educators </a:t>
            </a:r>
          </a:p>
          <a:p>
            <a:pPr marL="742950" lvl="1" indent="-285750">
              <a:buFont typeface="Arial" panose="020B0604020202020204" pitchFamily="34" charset="0"/>
              <a:buChar char="•"/>
            </a:pPr>
            <a:r>
              <a:rPr lang="en-GB" b="1" dirty="0"/>
              <a:t>Winner of  the University of Chester CAPE (celebrating achievement and practice excellence awards)</a:t>
            </a:r>
          </a:p>
          <a:p>
            <a:pPr marL="285750" indent="-285750">
              <a:buFont typeface="Arial" panose="020B0604020202020204" pitchFamily="34" charset="0"/>
              <a:buChar char="•"/>
            </a:pPr>
            <a:r>
              <a:rPr lang="en-GB" dirty="0"/>
              <a:t> Jonathan Jones - Excellence in Peer Support Award – Chester University</a:t>
            </a:r>
          </a:p>
          <a:p>
            <a:endParaRPr lang="en-GB" dirty="0"/>
          </a:p>
        </p:txBody>
      </p:sp>
    </p:spTree>
    <p:extLst>
      <p:ext uri="{BB962C8B-B14F-4D97-AF65-F5344CB8AC3E}">
        <p14:creationId xmlns:p14="http://schemas.microsoft.com/office/powerpoint/2010/main" val="3814339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57" y="1109811"/>
            <a:ext cx="8648054" cy="2923877"/>
          </a:xfrm>
          <a:prstGeom prst="rect">
            <a:avLst/>
          </a:prstGeom>
        </p:spPr>
        <p:txBody>
          <a:bodyPr wrap="square">
            <a:spAutoFit/>
          </a:bodyPr>
          <a:lstStyle/>
          <a:p>
            <a:pPr algn="ctr"/>
            <a:r>
              <a:rPr lang="en-GB" sz="4000" dirty="0"/>
              <a:t>Quality, people and operational performance</a:t>
            </a:r>
          </a:p>
          <a:p>
            <a:pPr algn="ctr"/>
            <a:endParaRPr lang="en-GB" sz="4000" dirty="0">
              <a:solidFill>
                <a:schemeClr val="accent5"/>
              </a:solidFill>
            </a:endParaRPr>
          </a:p>
          <a:p>
            <a:pPr algn="ctr"/>
            <a:r>
              <a:rPr lang="en-GB" sz="3200" dirty="0">
                <a:solidFill>
                  <a:srgbClr val="4BACC6"/>
                </a:solidFill>
              </a:rPr>
              <a:t>Dan Moore</a:t>
            </a:r>
          </a:p>
          <a:p>
            <a:pPr algn="ctr"/>
            <a:r>
              <a:rPr lang="en-GB" sz="3200" dirty="0">
                <a:solidFill>
                  <a:srgbClr val="4BACC6"/>
                </a:solidFill>
              </a:rPr>
              <a:t>Chief Operating Officer</a:t>
            </a:r>
          </a:p>
        </p:txBody>
      </p:sp>
    </p:spTree>
    <p:extLst>
      <p:ext uri="{BB962C8B-B14F-4D97-AF65-F5344CB8AC3E}">
        <p14:creationId xmlns:p14="http://schemas.microsoft.com/office/powerpoint/2010/main" val="2662600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Urgent care</a:t>
            </a:r>
          </a:p>
        </p:txBody>
      </p:sp>
      <p:graphicFrame>
        <p:nvGraphicFramePr>
          <p:cNvPr id="6" name="Chart 5">
            <a:extLst>
              <a:ext uri="{FF2B5EF4-FFF2-40B4-BE49-F238E27FC236}">
                <a16:creationId xmlns:a16="http://schemas.microsoft.com/office/drawing/2014/main" id="{00000000-0008-0000-0500-000031000000}"/>
              </a:ext>
            </a:extLst>
          </p:cNvPr>
          <p:cNvGraphicFramePr>
            <a:graphicFrameLocks noChangeAspect="1"/>
          </p:cNvGraphicFramePr>
          <p:nvPr>
            <p:extLst>
              <p:ext uri="{D42A27DB-BD31-4B8C-83A1-F6EECF244321}">
                <p14:modId xmlns:p14="http://schemas.microsoft.com/office/powerpoint/2010/main" val="1302836504"/>
              </p:ext>
            </p:extLst>
          </p:nvPr>
        </p:nvGraphicFramePr>
        <p:xfrm>
          <a:off x="3923790" y="162306"/>
          <a:ext cx="4917163" cy="2134386"/>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2D187D59-467D-6902-8A11-84D2BEAE7F94}"/>
              </a:ext>
            </a:extLst>
          </p:cNvPr>
          <p:cNvPicPr>
            <a:picLocks noChangeAspect="1"/>
          </p:cNvPicPr>
          <p:nvPr/>
        </p:nvPicPr>
        <p:blipFill>
          <a:blip r:embed="rId3"/>
          <a:stretch>
            <a:fillRect/>
          </a:stretch>
        </p:blipFill>
        <p:spPr>
          <a:xfrm>
            <a:off x="408920" y="2444465"/>
            <a:ext cx="3081531" cy="1974325"/>
          </a:xfrm>
          <a:prstGeom prst="rect">
            <a:avLst/>
          </a:prstGeom>
          <a:ln w="19050">
            <a:solidFill>
              <a:srgbClr val="87C33F"/>
            </a:solidFill>
          </a:ln>
        </p:spPr>
      </p:pic>
      <p:graphicFrame>
        <p:nvGraphicFramePr>
          <p:cNvPr id="10" name="Chart 9">
            <a:extLst>
              <a:ext uri="{FF2B5EF4-FFF2-40B4-BE49-F238E27FC236}">
                <a16:creationId xmlns:a16="http://schemas.microsoft.com/office/drawing/2014/main" id="{00000000-0008-0000-0500-000036000000}"/>
              </a:ext>
            </a:extLst>
          </p:cNvPr>
          <p:cNvGraphicFramePr>
            <a:graphicFrameLocks noChangeAspect="1"/>
          </p:cNvGraphicFramePr>
          <p:nvPr>
            <p:extLst>
              <p:ext uri="{D42A27DB-BD31-4B8C-83A1-F6EECF244321}">
                <p14:modId xmlns:p14="http://schemas.microsoft.com/office/powerpoint/2010/main" val="1048649428"/>
              </p:ext>
            </p:extLst>
          </p:nvPr>
        </p:nvGraphicFramePr>
        <p:xfrm>
          <a:off x="3926667" y="2348550"/>
          <a:ext cx="4914286" cy="225336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913AE50A-9DE2-4D80-C8D9-B1D6B9939C9F}"/>
              </a:ext>
            </a:extLst>
          </p:cNvPr>
          <p:cNvSpPr txBox="1"/>
          <p:nvPr/>
        </p:nvSpPr>
        <p:spPr>
          <a:xfrm>
            <a:off x="69937" y="792195"/>
            <a:ext cx="3770543" cy="1323439"/>
          </a:xfrm>
          <a:prstGeom prst="rect">
            <a:avLst/>
          </a:prstGeom>
          <a:noFill/>
        </p:spPr>
        <p:txBody>
          <a:bodyPr wrap="square" rtlCol="0">
            <a:spAutoFit/>
          </a:bodyPr>
          <a:lstStyle/>
          <a:p>
            <a:pPr marL="285750" indent="-285750">
              <a:buClr>
                <a:srgbClr val="1FB2BC"/>
              </a:buClr>
              <a:buFont typeface="Arial" panose="020B0604020202020204" pitchFamily="34" charset="0"/>
              <a:buChar char="•"/>
            </a:pPr>
            <a:r>
              <a:rPr lang="en-GB" sz="1600" dirty="0"/>
              <a:t>A challenging year for urgent care</a:t>
            </a:r>
          </a:p>
          <a:p>
            <a:pPr marL="285750" indent="-285750">
              <a:buClr>
                <a:srgbClr val="1FB2BC"/>
              </a:buClr>
              <a:buFont typeface="Arial" panose="020B0604020202020204" pitchFamily="34" charset="0"/>
              <a:buChar char="•"/>
            </a:pPr>
            <a:r>
              <a:rPr lang="en-GB" sz="1600" dirty="0"/>
              <a:t>Impacted by Covid19</a:t>
            </a:r>
          </a:p>
          <a:p>
            <a:pPr marL="285750" indent="-285750">
              <a:buClr>
                <a:srgbClr val="1FB2BC"/>
              </a:buClr>
              <a:buFont typeface="Arial" panose="020B0604020202020204" pitchFamily="34" charset="0"/>
              <a:buChar char="•"/>
            </a:pPr>
            <a:r>
              <a:rPr lang="en-GB" sz="1600" dirty="0"/>
              <a:t>Impacted by capacity outside of the hospital</a:t>
            </a:r>
          </a:p>
          <a:p>
            <a:pPr marL="285750" indent="-285750">
              <a:buClr>
                <a:srgbClr val="1FB2BC"/>
              </a:buClr>
              <a:buFont typeface="Arial" panose="020B0604020202020204" pitchFamily="34" charset="0"/>
              <a:buChar char="•"/>
            </a:pPr>
            <a:r>
              <a:rPr lang="en-GB" sz="1600" dirty="0"/>
              <a:t>Similar trend nationally</a:t>
            </a:r>
          </a:p>
        </p:txBody>
      </p:sp>
      <p:sp>
        <p:nvSpPr>
          <p:cNvPr id="12" name="Rectangle 11">
            <a:extLst>
              <a:ext uri="{FF2B5EF4-FFF2-40B4-BE49-F238E27FC236}">
                <a16:creationId xmlns:a16="http://schemas.microsoft.com/office/drawing/2014/main" id="{53AF5543-66BF-CAFC-0FD8-2B35D850BCBE}"/>
              </a:ext>
            </a:extLst>
          </p:cNvPr>
          <p:cNvSpPr/>
          <p:nvPr/>
        </p:nvSpPr>
        <p:spPr>
          <a:xfrm>
            <a:off x="3923790" y="110448"/>
            <a:ext cx="4917163" cy="2186244"/>
          </a:xfrm>
          <a:prstGeom prst="rect">
            <a:avLst/>
          </a:prstGeom>
          <a:noFill/>
          <a:ln w="19050">
            <a:solidFill>
              <a:srgbClr val="87C3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5348DE9-5FB9-160F-1481-56A0E23C44F7}"/>
              </a:ext>
            </a:extLst>
          </p:cNvPr>
          <p:cNvSpPr txBox="1"/>
          <p:nvPr/>
        </p:nvSpPr>
        <p:spPr>
          <a:xfrm>
            <a:off x="303047" y="2166953"/>
            <a:ext cx="1590692" cy="307777"/>
          </a:xfrm>
          <a:prstGeom prst="rect">
            <a:avLst/>
          </a:prstGeom>
          <a:noFill/>
        </p:spPr>
        <p:txBody>
          <a:bodyPr wrap="none" rtlCol="0">
            <a:spAutoFit/>
          </a:bodyPr>
          <a:lstStyle/>
          <a:p>
            <a:r>
              <a:rPr lang="en-GB" sz="1400" dirty="0"/>
              <a:t>How we rank today</a:t>
            </a:r>
          </a:p>
        </p:txBody>
      </p:sp>
    </p:spTree>
    <p:extLst>
      <p:ext uri="{BB962C8B-B14F-4D97-AF65-F5344CB8AC3E}">
        <p14:creationId xmlns:p14="http://schemas.microsoft.com/office/powerpoint/2010/main" val="2958894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56642"/>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Restoration and recovery</a:t>
            </a:r>
          </a:p>
        </p:txBody>
      </p:sp>
      <p:sp>
        <p:nvSpPr>
          <p:cNvPr id="3" name="TextBox 2">
            <a:extLst>
              <a:ext uri="{FF2B5EF4-FFF2-40B4-BE49-F238E27FC236}">
                <a16:creationId xmlns:a16="http://schemas.microsoft.com/office/drawing/2014/main" id="{C36E98EF-95E3-3835-AC07-7D47D12D5FDF}"/>
              </a:ext>
            </a:extLst>
          </p:cNvPr>
          <p:cNvSpPr txBox="1"/>
          <p:nvPr/>
        </p:nvSpPr>
        <p:spPr>
          <a:xfrm>
            <a:off x="165637" y="504360"/>
            <a:ext cx="4952391" cy="2369880"/>
          </a:xfrm>
          <a:prstGeom prst="rect">
            <a:avLst/>
          </a:prstGeom>
          <a:noFill/>
        </p:spPr>
        <p:txBody>
          <a:bodyPr wrap="square" rtlCol="0">
            <a:spAutoFit/>
          </a:bodyPr>
          <a:lstStyle/>
          <a:p>
            <a:r>
              <a:rPr lang="en-GB" sz="1600" dirty="0"/>
              <a:t>Improvements in Referral to Treatment (RTT) - but a long way to go as we restore clinical services and bring down long waiting lists.</a:t>
            </a:r>
          </a:p>
          <a:p>
            <a:endParaRPr lang="en-GB" sz="1600" dirty="0"/>
          </a:p>
          <a:p>
            <a:pPr marL="742950" lvl="1" indent="-285750">
              <a:buClr>
                <a:srgbClr val="4BACC6"/>
              </a:buClr>
              <a:buFont typeface="Arial" panose="020B0604020202020204" pitchFamily="34" charset="0"/>
              <a:buChar char="•"/>
            </a:pPr>
            <a:r>
              <a:rPr lang="en-GB" sz="1400" dirty="0"/>
              <a:t>Reduction in patients &gt;52 weeks and 104 weeks (no 104 week waiters since June 22)</a:t>
            </a:r>
          </a:p>
          <a:p>
            <a:pPr marL="742950" lvl="1" indent="-285750">
              <a:buClr>
                <a:srgbClr val="4BACC6"/>
              </a:buClr>
              <a:buFont typeface="Arial" panose="020B0604020202020204" pitchFamily="34" charset="0"/>
              <a:buChar char="•"/>
            </a:pPr>
            <a:r>
              <a:rPr lang="en-GB" sz="1400" dirty="0"/>
              <a:t>The overall waiting list is growing as referrals increase (28,555 currently)</a:t>
            </a:r>
          </a:p>
          <a:p>
            <a:pPr marL="742950" lvl="1" indent="-285750">
              <a:buClr>
                <a:srgbClr val="4BACC6"/>
              </a:buClr>
              <a:buFont typeface="Arial" panose="020B0604020202020204" pitchFamily="34" charset="0"/>
              <a:buChar char="•"/>
            </a:pPr>
            <a:r>
              <a:rPr lang="en-GB" sz="1400" dirty="0"/>
              <a:t>Aiming to have no patients waiting of 78 weeks on an elective waiting list by the end of March 2023</a:t>
            </a:r>
          </a:p>
        </p:txBody>
      </p:sp>
      <p:pic>
        <p:nvPicPr>
          <p:cNvPr id="2050" name="Picture 4">
            <a:extLst>
              <a:ext uri="{FF2B5EF4-FFF2-40B4-BE49-F238E27FC236}">
                <a16:creationId xmlns:a16="http://schemas.microsoft.com/office/drawing/2014/main" id="{E780234E-001D-51A8-4E6B-459F4E550B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947" y="2878596"/>
            <a:ext cx="5833585" cy="1861010"/>
          </a:xfrm>
          <a:prstGeom prst="rect">
            <a:avLst/>
          </a:prstGeom>
          <a:noFill/>
          <a:ln w="9525">
            <a:solidFill>
              <a:srgbClr val="87C33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F99976-792D-E472-C0B0-4F1138A9415D}"/>
              </a:ext>
            </a:extLst>
          </p:cNvPr>
          <p:cNvPicPr>
            <a:picLocks noChangeAspect="1"/>
          </p:cNvPicPr>
          <p:nvPr/>
        </p:nvPicPr>
        <p:blipFill>
          <a:blip r:embed="rId3"/>
          <a:stretch>
            <a:fillRect/>
          </a:stretch>
        </p:blipFill>
        <p:spPr>
          <a:xfrm>
            <a:off x="5118029" y="656868"/>
            <a:ext cx="3958735" cy="2164976"/>
          </a:xfrm>
          <a:prstGeom prst="rect">
            <a:avLst/>
          </a:prstGeom>
        </p:spPr>
      </p:pic>
    </p:spTree>
    <p:extLst>
      <p:ext uri="{BB962C8B-B14F-4D97-AF65-F5344CB8AC3E}">
        <p14:creationId xmlns:p14="http://schemas.microsoft.com/office/powerpoint/2010/main" val="4013795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69275"/>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Restoration and recovery</a:t>
            </a:r>
          </a:p>
        </p:txBody>
      </p:sp>
      <p:sp>
        <p:nvSpPr>
          <p:cNvPr id="3" name="TextBox 2">
            <a:extLst>
              <a:ext uri="{FF2B5EF4-FFF2-40B4-BE49-F238E27FC236}">
                <a16:creationId xmlns:a16="http://schemas.microsoft.com/office/drawing/2014/main" id="{C36E98EF-95E3-3835-AC07-7D47D12D5FDF}"/>
              </a:ext>
            </a:extLst>
          </p:cNvPr>
          <p:cNvSpPr txBox="1"/>
          <p:nvPr/>
        </p:nvSpPr>
        <p:spPr>
          <a:xfrm>
            <a:off x="235096" y="602764"/>
            <a:ext cx="2923042" cy="1661993"/>
          </a:xfrm>
          <a:prstGeom prst="rect">
            <a:avLst/>
          </a:prstGeom>
          <a:noFill/>
          <a:ln>
            <a:solidFill>
              <a:schemeClr val="tx1"/>
            </a:solidFill>
          </a:ln>
        </p:spPr>
        <p:txBody>
          <a:bodyPr wrap="square" rtlCol="0">
            <a:spAutoFit/>
          </a:bodyPr>
          <a:lstStyle/>
          <a:p>
            <a:r>
              <a:rPr lang="en-GB" sz="1400" dirty="0">
                <a:solidFill>
                  <a:srgbClr val="4BACC6"/>
                </a:solidFill>
              </a:rPr>
              <a:t>Diagnostics</a:t>
            </a:r>
          </a:p>
          <a:p>
            <a:r>
              <a:rPr lang="en-GB" sz="1100" b="1" dirty="0"/>
              <a:t>Good recovery in performance against the Diagnostic target of less than 1% of patients waiting more than 6 weeks for a test. </a:t>
            </a:r>
          </a:p>
          <a:p>
            <a:pPr marL="171450" indent="-171450">
              <a:buClr>
                <a:srgbClr val="1FB2BC"/>
              </a:buClr>
              <a:buFont typeface="Arial" panose="020B0604020202020204" pitchFamily="34" charset="0"/>
              <a:buChar char="•"/>
            </a:pPr>
            <a:r>
              <a:rPr lang="en-GB" sz="1100" dirty="0"/>
              <a:t>Strong recovery in Radiology, </a:t>
            </a:r>
          </a:p>
          <a:p>
            <a:pPr marL="171450" indent="-171450">
              <a:buClr>
                <a:srgbClr val="1FB2BC"/>
              </a:buClr>
              <a:buFont typeface="Arial" panose="020B0604020202020204" pitchFamily="34" charset="0"/>
              <a:buChar char="•"/>
            </a:pPr>
            <a:r>
              <a:rPr lang="en-GB" sz="1100" dirty="0"/>
              <a:t>Cardiorespiratory, particularly Echo and sleep studies tests remain challenged for capacity and increasing referrals</a:t>
            </a:r>
          </a:p>
          <a:p>
            <a:pPr>
              <a:buClr>
                <a:srgbClr val="1FB2BC"/>
              </a:buClr>
            </a:pPr>
            <a:endParaRPr lang="en-GB" sz="1100" dirty="0"/>
          </a:p>
        </p:txBody>
      </p:sp>
      <p:pic>
        <p:nvPicPr>
          <p:cNvPr id="8" name="Picture 7">
            <a:extLst>
              <a:ext uri="{FF2B5EF4-FFF2-40B4-BE49-F238E27FC236}">
                <a16:creationId xmlns:a16="http://schemas.microsoft.com/office/drawing/2014/main" id="{860AFE6A-FA3F-27F5-35A5-A120006F00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5857" y="596317"/>
            <a:ext cx="4309205" cy="1666289"/>
          </a:xfrm>
          <a:prstGeom prst="rect">
            <a:avLst/>
          </a:prstGeom>
          <a:ln>
            <a:solidFill>
              <a:schemeClr val="tx1"/>
            </a:solidFill>
          </a:ln>
        </p:spPr>
      </p:pic>
      <p:pic>
        <p:nvPicPr>
          <p:cNvPr id="10" name="Picture 9">
            <a:extLst>
              <a:ext uri="{FF2B5EF4-FFF2-40B4-BE49-F238E27FC236}">
                <a16:creationId xmlns:a16="http://schemas.microsoft.com/office/drawing/2014/main" id="{7DD9DFBF-E2CC-17EF-02C7-97FFCED6D465}"/>
              </a:ext>
            </a:extLst>
          </p:cNvPr>
          <p:cNvPicPr>
            <a:picLocks noChangeAspect="1"/>
          </p:cNvPicPr>
          <p:nvPr/>
        </p:nvPicPr>
        <p:blipFill>
          <a:blip r:embed="rId4"/>
          <a:stretch>
            <a:fillRect/>
          </a:stretch>
        </p:blipFill>
        <p:spPr>
          <a:xfrm>
            <a:off x="3215857" y="2290042"/>
            <a:ext cx="3112891" cy="2142389"/>
          </a:xfrm>
          <a:prstGeom prst="rect">
            <a:avLst/>
          </a:prstGeom>
          <a:ln>
            <a:solidFill>
              <a:schemeClr val="tx1"/>
            </a:solidFill>
          </a:ln>
        </p:spPr>
      </p:pic>
      <p:sp>
        <p:nvSpPr>
          <p:cNvPr id="11" name="TextBox 10">
            <a:extLst>
              <a:ext uri="{FF2B5EF4-FFF2-40B4-BE49-F238E27FC236}">
                <a16:creationId xmlns:a16="http://schemas.microsoft.com/office/drawing/2014/main" id="{F2D47E58-BF05-3984-1E9C-4275B5CA9305}"/>
              </a:ext>
            </a:extLst>
          </p:cNvPr>
          <p:cNvSpPr txBox="1"/>
          <p:nvPr/>
        </p:nvSpPr>
        <p:spPr>
          <a:xfrm>
            <a:off x="244488" y="2262606"/>
            <a:ext cx="2913649" cy="2169825"/>
          </a:xfrm>
          <a:prstGeom prst="rect">
            <a:avLst/>
          </a:prstGeom>
          <a:noFill/>
          <a:ln>
            <a:solidFill>
              <a:schemeClr val="tx1"/>
            </a:solidFill>
          </a:ln>
        </p:spPr>
        <p:txBody>
          <a:bodyPr wrap="square" rtlCol="0">
            <a:spAutoFit/>
          </a:bodyPr>
          <a:lstStyle/>
          <a:p>
            <a:r>
              <a:rPr lang="en-GB" sz="1400" dirty="0">
                <a:solidFill>
                  <a:srgbClr val="4BACC6"/>
                </a:solidFill>
              </a:rPr>
              <a:t>Cancer</a:t>
            </a:r>
          </a:p>
          <a:p>
            <a:r>
              <a:rPr lang="en-GB" sz="1100" b="1" dirty="0"/>
              <a:t>Sustained improvements in Cancer waiting times as we restore services.</a:t>
            </a:r>
          </a:p>
          <a:p>
            <a:pPr marL="171450" indent="-171450">
              <a:buClr>
                <a:srgbClr val="1FB2BC"/>
              </a:buClr>
              <a:buFont typeface="Wingdings" panose="05000000000000000000" pitchFamily="2" charset="2"/>
              <a:buChar char="§"/>
            </a:pPr>
            <a:r>
              <a:rPr lang="en-GB" sz="1100" dirty="0"/>
              <a:t>Reduction in patients waiting over 104 and 62 days for treatment</a:t>
            </a:r>
          </a:p>
          <a:p>
            <a:pPr marL="171450" indent="-171450">
              <a:buClr>
                <a:srgbClr val="1FB2BC"/>
              </a:buClr>
              <a:buFont typeface="Wingdings" panose="05000000000000000000" pitchFamily="2" charset="2"/>
              <a:buChar char="§"/>
            </a:pPr>
            <a:r>
              <a:rPr lang="en-GB" sz="1100" dirty="0"/>
              <a:t>Sustained 31 day treatment standard</a:t>
            </a:r>
          </a:p>
          <a:p>
            <a:pPr marL="171450" indent="-171450">
              <a:buClr>
                <a:srgbClr val="1FB2BC"/>
              </a:buClr>
              <a:buFont typeface="Wingdings" panose="05000000000000000000" pitchFamily="2" charset="2"/>
              <a:buChar char="§"/>
            </a:pPr>
            <a:r>
              <a:rPr lang="en-GB" sz="1100" dirty="0"/>
              <a:t>Slow recovery of the 62 day treatment standard, but in line with regional and national peers.</a:t>
            </a:r>
          </a:p>
          <a:p>
            <a:pPr marL="171450" indent="-171450">
              <a:buClr>
                <a:srgbClr val="1FB2BC"/>
              </a:buClr>
              <a:buFont typeface="Wingdings" panose="05000000000000000000" pitchFamily="2" charset="2"/>
              <a:buChar char="§"/>
            </a:pPr>
            <a:r>
              <a:rPr lang="en-GB" sz="1100" dirty="0"/>
              <a:t>Continued increase (10-20%) of cancer referrals in some services.</a:t>
            </a:r>
          </a:p>
          <a:p>
            <a:pPr>
              <a:buClr>
                <a:srgbClr val="1FB2BC"/>
              </a:buClr>
            </a:pPr>
            <a:endParaRPr lang="en-GB" sz="1100" dirty="0"/>
          </a:p>
        </p:txBody>
      </p:sp>
      <p:grpSp>
        <p:nvGrpSpPr>
          <p:cNvPr id="28" name="Group 27">
            <a:extLst>
              <a:ext uri="{FF2B5EF4-FFF2-40B4-BE49-F238E27FC236}">
                <a16:creationId xmlns:a16="http://schemas.microsoft.com/office/drawing/2014/main" id="{5197D45B-1BEA-D526-7EB9-72AFB6D8207F}"/>
              </a:ext>
            </a:extLst>
          </p:cNvPr>
          <p:cNvGrpSpPr/>
          <p:nvPr/>
        </p:nvGrpSpPr>
        <p:grpSpPr>
          <a:xfrm>
            <a:off x="7012544" y="2579441"/>
            <a:ext cx="1952906" cy="2161615"/>
            <a:chOff x="6192372" y="2742490"/>
            <a:chExt cx="2050676" cy="2254624"/>
          </a:xfrm>
        </p:grpSpPr>
        <p:grpSp>
          <p:nvGrpSpPr>
            <p:cNvPr id="26" name="Group 25">
              <a:extLst>
                <a:ext uri="{FF2B5EF4-FFF2-40B4-BE49-F238E27FC236}">
                  <a16:creationId xmlns:a16="http://schemas.microsoft.com/office/drawing/2014/main" id="{AD8CFC45-32EE-831E-D13B-210662B37AB3}"/>
                </a:ext>
              </a:extLst>
            </p:cNvPr>
            <p:cNvGrpSpPr/>
            <p:nvPr/>
          </p:nvGrpSpPr>
          <p:grpSpPr>
            <a:xfrm>
              <a:off x="6290142" y="2742490"/>
              <a:ext cx="1899958" cy="2254624"/>
              <a:chOff x="5759263" y="2637926"/>
              <a:chExt cx="1899958" cy="2254624"/>
            </a:xfrm>
          </p:grpSpPr>
          <p:pic>
            <p:nvPicPr>
              <p:cNvPr id="23" name="Picture 22">
                <a:extLst>
                  <a:ext uri="{FF2B5EF4-FFF2-40B4-BE49-F238E27FC236}">
                    <a16:creationId xmlns:a16="http://schemas.microsoft.com/office/drawing/2014/main" id="{1F1F6BC0-8F07-1C94-85AE-E42A7AC7D9EC}"/>
                  </a:ext>
                </a:extLst>
              </p:cNvPr>
              <p:cNvPicPr>
                <a:picLocks noChangeAspect="1"/>
              </p:cNvPicPr>
              <p:nvPr/>
            </p:nvPicPr>
            <p:blipFill>
              <a:blip r:embed="rId5"/>
              <a:stretch>
                <a:fillRect/>
              </a:stretch>
            </p:blipFill>
            <p:spPr>
              <a:xfrm>
                <a:off x="5759263" y="2637926"/>
                <a:ext cx="1609725" cy="2247900"/>
              </a:xfrm>
              <a:prstGeom prst="rect">
                <a:avLst/>
              </a:prstGeom>
            </p:spPr>
          </p:pic>
          <p:pic>
            <p:nvPicPr>
              <p:cNvPr id="25" name="Picture 24">
                <a:extLst>
                  <a:ext uri="{FF2B5EF4-FFF2-40B4-BE49-F238E27FC236}">
                    <a16:creationId xmlns:a16="http://schemas.microsoft.com/office/drawing/2014/main" id="{8D0C75DD-7620-D32B-7C43-51E3BAB6EE58}"/>
                  </a:ext>
                </a:extLst>
              </p:cNvPr>
              <p:cNvPicPr>
                <a:picLocks noChangeAspect="1"/>
              </p:cNvPicPr>
              <p:nvPr/>
            </p:nvPicPr>
            <p:blipFill>
              <a:blip r:embed="rId6"/>
              <a:stretch>
                <a:fillRect/>
              </a:stretch>
            </p:blipFill>
            <p:spPr>
              <a:xfrm>
                <a:off x="7240121" y="2644650"/>
                <a:ext cx="419100" cy="2247900"/>
              </a:xfrm>
              <a:prstGeom prst="rect">
                <a:avLst/>
              </a:prstGeom>
            </p:spPr>
          </p:pic>
        </p:grpSp>
        <p:sp>
          <p:nvSpPr>
            <p:cNvPr id="27" name="Rectangle 26">
              <a:extLst>
                <a:ext uri="{FF2B5EF4-FFF2-40B4-BE49-F238E27FC236}">
                  <a16:creationId xmlns:a16="http://schemas.microsoft.com/office/drawing/2014/main" id="{D0FA4754-EBCB-0FA4-0DBA-608F4CB126E2}"/>
                </a:ext>
              </a:extLst>
            </p:cNvPr>
            <p:cNvSpPr/>
            <p:nvPr/>
          </p:nvSpPr>
          <p:spPr>
            <a:xfrm>
              <a:off x="6192372" y="4639372"/>
              <a:ext cx="2050676" cy="18812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A1CF3526-86E0-BA42-4F49-9CA4FDEFB023}"/>
              </a:ext>
            </a:extLst>
          </p:cNvPr>
          <p:cNvSpPr txBox="1"/>
          <p:nvPr/>
        </p:nvSpPr>
        <p:spPr>
          <a:xfrm>
            <a:off x="6278139" y="2469341"/>
            <a:ext cx="1021761" cy="738664"/>
          </a:xfrm>
          <a:prstGeom prst="rect">
            <a:avLst/>
          </a:prstGeom>
          <a:noFill/>
        </p:spPr>
        <p:txBody>
          <a:bodyPr wrap="square" rtlCol="0">
            <a:spAutoFit/>
          </a:bodyPr>
          <a:lstStyle/>
          <a:p>
            <a:r>
              <a:rPr lang="en-GB" sz="1400" dirty="0">
                <a:solidFill>
                  <a:srgbClr val="4BACC6"/>
                </a:solidFill>
              </a:rPr>
              <a:t>How we </a:t>
            </a:r>
          </a:p>
          <a:p>
            <a:r>
              <a:rPr lang="en-GB" sz="1400" dirty="0">
                <a:solidFill>
                  <a:srgbClr val="4BACC6"/>
                </a:solidFill>
              </a:rPr>
              <a:t>are doing </a:t>
            </a:r>
          </a:p>
          <a:p>
            <a:r>
              <a:rPr lang="en-GB" sz="1400" dirty="0">
                <a:solidFill>
                  <a:srgbClr val="4BACC6"/>
                </a:solidFill>
              </a:rPr>
              <a:t>Today…</a:t>
            </a:r>
          </a:p>
        </p:txBody>
      </p:sp>
      <p:sp>
        <p:nvSpPr>
          <p:cNvPr id="30" name="TextBox 29">
            <a:extLst>
              <a:ext uri="{FF2B5EF4-FFF2-40B4-BE49-F238E27FC236}">
                <a16:creationId xmlns:a16="http://schemas.microsoft.com/office/drawing/2014/main" id="{8DD1D49F-4BF9-5BA6-DC7C-B1DEA8720D8E}"/>
              </a:ext>
            </a:extLst>
          </p:cNvPr>
          <p:cNvSpPr txBox="1"/>
          <p:nvPr/>
        </p:nvSpPr>
        <p:spPr>
          <a:xfrm>
            <a:off x="7005163" y="2235046"/>
            <a:ext cx="1997406" cy="307777"/>
          </a:xfrm>
          <a:prstGeom prst="rect">
            <a:avLst/>
          </a:prstGeom>
          <a:noFill/>
        </p:spPr>
        <p:txBody>
          <a:bodyPr wrap="none" rtlCol="0">
            <a:spAutoFit/>
          </a:bodyPr>
          <a:lstStyle/>
          <a:p>
            <a:r>
              <a:rPr lang="en-GB" sz="1400" b="1" dirty="0">
                <a:solidFill>
                  <a:srgbClr val="4BACC6"/>
                </a:solidFill>
              </a:rPr>
              <a:t>No. of patients &gt; 62 day </a:t>
            </a:r>
          </a:p>
        </p:txBody>
      </p:sp>
    </p:spTree>
    <p:extLst>
      <p:ext uri="{BB962C8B-B14F-4D97-AF65-F5344CB8AC3E}">
        <p14:creationId xmlns:p14="http://schemas.microsoft.com/office/powerpoint/2010/main" val="2504091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Estates capital </a:t>
            </a:r>
          </a:p>
        </p:txBody>
      </p:sp>
      <p:sp>
        <p:nvSpPr>
          <p:cNvPr id="3" name="TextBox 2">
            <a:extLst>
              <a:ext uri="{FF2B5EF4-FFF2-40B4-BE49-F238E27FC236}">
                <a16:creationId xmlns:a16="http://schemas.microsoft.com/office/drawing/2014/main" id="{C36E98EF-95E3-3835-AC07-7D47D12D5FDF}"/>
              </a:ext>
            </a:extLst>
          </p:cNvPr>
          <p:cNvSpPr txBox="1"/>
          <p:nvPr/>
        </p:nvSpPr>
        <p:spPr>
          <a:xfrm>
            <a:off x="150701" y="1276448"/>
            <a:ext cx="4129737" cy="1415772"/>
          </a:xfrm>
          <a:prstGeom prst="rect">
            <a:avLst/>
          </a:prstGeom>
          <a:noFill/>
        </p:spPr>
        <p:txBody>
          <a:bodyPr wrap="square" rtlCol="0">
            <a:spAutoFit/>
          </a:bodyPr>
          <a:lstStyle/>
          <a:p>
            <a:pPr marL="285750" indent="-285750">
              <a:buClr>
                <a:srgbClr val="1FB2BC"/>
              </a:buClr>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B18 Respiratory Care - Aug 2021</a:t>
            </a:r>
          </a:p>
          <a:p>
            <a:pPr marL="285750" indent="-285750">
              <a:buClr>
                <a:srgbClr val="1FB2BC"/>
              </a:buClr>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Dental 3</a:t>
            </a:r>
            <a:r>
              <a:rPr lang="en-GB" sz="1400" baseline="30000" dirty="0">
                <a:effectLst/>
                <a:latin typeface="Calibri" panose="020F0502020204030204" pitchFamily="34" charset="0"/>
                <a:ea typeface="Times New Roman" panose="02020603050405020304" pitchFamily="18" charset="0"/>
              </a:rPr>
              <a:t>rd</a:t>
            </a:r>
            <a:r>
              <a:rPr lang="en-GB" sz="1400" dirty="0">
                <a:effectLst/>
                <a:latin typeface="Calibri" panose="020F0502020204030204" pitchFamily="34" charset="0"/>
                <a:ea typeface="Times New Roman" panose="02020603050405020304" pitchFamily="18" charset="0"/>
              </a:rPr>
              <a:t> Chair –March 22</a:t>
            </a:r>
            <a:endParaRPr lang="en-GB" sz="1400" dirty="0">
              <a:effectLst/>
              <a:latin typeface="Calibri" panose="020F0502020204030204" pitchFamily="34" charset="0"/>
              <a:ea typeface="Calibri" panose="020F0502020204030204" pitchFamily="34" charset="0"/>
            </a:endParaRPr>
          </a:p>
          <a:p>
            <a:pPr marL="285750" indent="-285750">
              <a:buClr>
                <a:srgbClr val="1FB2BC"/>
              </a:buClr>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EV chargers both sites - March 22 </a:t>
            </a:r>
            <a:endParaRPr lang="en-GB" sz="1400" dirty="0">
              <a:effectLst/>
              <a:latin typeface="Calibri" panose="020F0502020204030204" pitchFamily="34" charset="0"/>
              <a:ea typeface="Calibri" panose="020F0502020204030204" pitchFamily="34" charset="0"/>
            </a:endParaRPr>
          </a:p>
          <a:p>
            <a:pPr marL="285750" indent="-285750">
              <a:buClr>
                <a:srgbClr val="1FB2BC"/>
              </a:buClr>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Halton CT room – April 21</a:t>
            </a:r>
          </a:p>
          <a:p>
            <a:pPr marL="285750" indent="-285750">
              <a:buClr>
                <a:srgbClr val="1FB2BC"/>
              </a:buClr>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MRI Extension – November 21</a:t>
            </a:r>
          </a:p>
          <a:p>
            <a:pPr marL="285750" indent="-285750">
              <a:buClr>
                <a:srgbClr val="1FB2BC"/>
              </a:buClr>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Refurbishment of the mortuary – November 21 </a:t>
            </a:r>
            <a:r>
              <a:rPr lang="en-GB" sz="1600" dirty="0">
                <a:effectLst/>
                <a:latin typeface="Calibri" panose="020F0502020204030204" pitchFamily="34" charset="0"/>
                <a:ea typeface="Calibri" panose="020F0502020204030204" pitchFamily="34" charset="0"/>
              </a:rPr>
              <a:t> </a:t>
            </a:r>
            <a:endParaRPr lang="en-GB" sz="1600" dirty="0"/>
          </a:p>
        </p:txBody>
      </p:sp>
      <p:pic>
        <p:nvPicPr>
          <p:cNvPr id="6" name="Picture 5">
            <a:extLst>
              <a:ext uri="{FF2B5EF4-FFF2-40B4-BE49-F238E27FC236}">
                <a16:creationId xmlns:a16="http://schemas.microsoft.com/office/drawing/2014/main" id="{7516585A-909C-5634-9B54-997D05C017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8161" y="91548"/>
            <a:ext cx="2146177" cy="1607184"/>
          </a:xfrm>
          <a:prstGeom prst="rect">
            <a:avLst/>
          </a:prstGeom>
        </p:spPr>
      </p:pic>
      <p:pic>
        <p:nvPicPr>
          <p:cNvPr id="8" name="Picture 7">
            <a:extLst>
              <a:ext uri="{FF2B5EF4-FFF2-40B4-BE49-F238E27FC236}">
                <a16:creationId xmlns:a16="http://schemas.microsoft.com/office/drawing/2014/main" id="{1BF13B6E-4FF2-4168-7493-2CA3E31B7D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4904" y="1768157"/>
            <a:ext cx="2139433" cy="1607183"/>
          </a:xfrm>
          <a:prstGeom prst="rect">
            <a:avLst/>
          </a:prstGeom>
        </p:spPr>
      </p:pic>
      <p:sp>
        <p:nvSpPr>
          <p:cNvPr id="9" name="TextBox 8">
            <a:extLst>
              <a:ext uri="{FF2B5EF4-FFF2-40B4-BE49-F238E27FC236}">
                <a16:creationId xmlns:a16="http://schemas.microsoft.com/office/drawing/2014/main" id="{3CE5B6AF-11E0-20E2-2292-B4976CF591AE}"/>
              </a:ext>
            </a:extLst>
          </p:cNvPr>
          <p:cNvSpPr txBox="1"/>
          <p:nvPr/>
        </p:nvSpPr>
        <p:spPr>
          <a:xfrm>
            <a:off x="165638" y="699794"/>
            <a:ext cx="5515228" cy="338554"/>
          </a:xfrm>
          <a:prstGeom prst="rect">
            <a:avLst/>
          </a:prstGeom>
          <a:noFill/>
        </p:spPr>
        <p:txBody>
          <a:bodyPr wrap="none" rtlCol="0">
            <a:spAutoFit/>
          </a:bodyPr>
          <a:lstStyle/>
          <a:p>
            <a:r>
              <a:rPr lang="en-GB" sz="1600" dirty="0"/>
              <a:t>Another big year for Estate capital investments…. To name a few</a:t>
            </a:r>
          </a:p>
        </p:txBody>
      </p:sp>
      <p:pic>
        <p:nvPicPr>
          <p:cNvPr id="1026" name="Picture 2">
            <a:extLst>
              <a:ext uri="{FF2B5EF4-FFF2-40B4-BE49-F238E27FC236}">
                <a16:creationId xmlns:a16="http://schemas.microsoft.com/office/drawing/2014/main" id="{6438A8D2-E64A-A34A-C336-E434754A50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14905" y="3444765"/>
            <a:ext cx="2139434" cy="160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6B24C12-76A8-8BE4-F8D7-CB025113C0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2746" y="3444765"/>
            <a:ext cx="2139434" cy="1607184"/>
          </a:xfrm>
          <a:prstGeom prst="rect">
            <a:avLst/>
          </a:prstGeom>
        </p:spPr>
      </p:pic>
      <p:pic>
        <p:nvPicPr>
          <p:cNvPr id="1027" name="Picture 6" descr="A picture containing ground, outdoor, green&#10;&#10;Description automatically generated">
            <a:extLst>
              <a:ext uri="{FF2B5EF4-FFF2-40B4-BE49-F238E27FC236}">
                <a16:creationId xmlns:a16="http://schemas.microsoft.com/office/drawing/2014/main" id="{44F8BA0D-F265-3DD8-BA6B-94B5DB2B00A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2746" y="1774903"/>
            <a:ext cx="213943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0A4397E-5800-EB45-FF9E-C92E48D9557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10587" y="3444766"/>
            <a:ext cx="2139434" cy="1607184"/>
          </a:xfrm>
          <a:prstGeom prst="rect">
            <a:avLst/>
          </a:prstGeom>
        </p:spPr>
      </p:pic>
    </p:spTree>
    <p:extLst>
      <p:ext uri="{BB962C8B-B14F-4D97-AF65-F5344CB8AC3E}">
        <p14:creationId xmlns:p14="http://schemas.microsoft.com/office/powerpoint/2010/main" val="1291927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57" y="1109811"/>
            <a:ext cx="8648054" cy="2923877"/>
          </a:xfrm>
          <a:prstGeom prst="rect">
            <a:avLst/>
          </a:prstGeom>
        </p:spPr>
        <p:txBody>
          <a:bodyPr wrap="square">
            <a:spAutoFit/>
          </a:bodyPr>
          <a:lstStyle/>
          <a:p>
            <a:pPr algn="ctr"/>
            <a:r>
              <a:rPr lang="en-GB" sz="4000" dirty="0"/>
              <a:t>Quality, people and operational performance</a:t>
            </a:r>
          </a:p>
          <a:p>
            <a:pPr algn="ctr"/>
            <a:endParaRPr lang="en-GB" sz="4000" dirty="0">
              <a:solidFill>
                <a:schemeClr val="accent5"/>
              </a:solidFill>
            </a:endParaRPr>
          </a:p>
          <a:p>
            <a:pPr algn="ctr"/>
            <a:r>
              <a:rPr lang="en-GB" sz="3200" dirty="0">
                <a:solidFill>
                  <a:schemeClr val="accent5"/>
                </a:solidFill>
              </a:rPr>
              <a:t>Michelle </a:t>
            </a:r>
            <a:r>
              <a:rPr lang="en-GB" sz="3200" dirty="0" err="1">
                <a:solidFill>
                  <a:schemeClr val="accent5"/>
                </a:solidFill>
              </a:rPr>
              <a:t>Cloney</a:t>
            </a:r>
            <a:endParaRPr lang="en-GB" sz="3200" dirty="0">
              <a:solidFill>
                <a:schemeClr val="accent5"/>
              </a:solidFill>
            </a:endParaRPr>
          </a:p>
          <a:p>
            <a:pPr algn="ctr"/>
            <a:r>
              <a:rPr lang="en-GB" sz="3200" dirty="0">
                <a:solidFill>
                  <a:schemeClr val="accent5"/>
                </a:solidFill>
              </a:rPr>
              <a:t>Chief People Officer</a:t>
            </a:r>
          </a:p>
        </p:txBody>
      </p:sp>
    </p:spTree>
    <p:extLst>
      <p:ext uri="{BB962C8B-B14F-4D97-AF65-F5344CB8AC3E}">
        <p14:creationId xmlns:p14="http://schemas.microsoft.com/office/powerpoint/2010/main" val="2621470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7" y="146386"/>
            <a:ext cx="8819281"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People priorities</a:t>
            </a:r>
          </a:p>
        </p:txBody>
      </p:sp>
      <p:pic>
        <p:nvPicPr>
          <p:cNvPr id="4" name="Picture 3">
            <a:extLst>
              <a:ext uri="{FF2B5EF4-FFF2-40B4-BE49-F238E27FC236}">
                <a16:creationId xmlns:a16="http://schemas.microsoft.com/office/drawing/2014/main" id="{49BDD136-956B-81D6-68C2-75B5C86907BC}"/>
              </a:ext>
            </a:extLst>
          </p:cNvPr>
          <p:cNvPicPr>
            <a:picLocks noChangeAspect="1"/>
          </p:cNvPicPr>
          <p:nvPr/>
        </p:nvPicPr>
        <p:blipFill>
          <a:blip r:embed="rId3"/>
          <a:stretch>
            <a:fillRect/>
          </a:stretch>
        </p:blipFill>
        <p:spPr>
          <a:xfrm>
            <a:off x="981145" y="76840"/>
            <a:ext cx="8003774" cy="4525054"/>
          </a:xfrm>
          <a:prstGeom prst="rect">
            <a:avLst/>
          </a:prstGeom>
        </p:spPr>
      </p:pic>
    </p:spTree>
    <p:extLst>
      <p:ext uri="{BB962C8B-B14F-4D97-AF65-F5344CB8AC3E}">
        <p14:creationId xmlns:p14="http://schemas.microsoft.com/office/powerpoint/2010/main" val="380334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928" y="1368902"/>
            <a:ext cx="4418639" cy="1846659"/>
          </a:xfrm>
          <a:prstGeom prst="rect">
            <a:avLst/>
          </a:prstGeom>
          <a:noFill/>
        </p:spPr>
        <p:txBody>
          <a:bodyPr wrap="square" rtlCol="0">
            <a:spAutoFit/>
          </a:bodyPr>
          <a:lstStyle/>
          <a:p>
            <a:pPr algn="ctr"/>
            <a:r>
              <a:rPr lang="en-GB" dirty="0"/>
              <a:t>Online: If viewing online you can post questions in the chat box.</a:t>
            </a:r>
          </a:p>
          <a:p>
            <a:pPr algn="ctr"/>
            <a:endParaRPr lang="en-GB" dirty="0"/>
          </a:p>
          <a:p>
            <a:pPr algn="ctr"/>
            <a:r>
              <a:rPr lang="en-GB" dirty="0"/>
              <a:t> Audience: please raise your hand when asked to do so and we will come to you.</a:t>
            </a:r>
          </a:p>
          <a:p>
            <a:pPr algn="ctr"/>
            <a:endParaRPr lang="en-GB" sz="2400" dirty="0"/>
          </a:p>
        </p:txBody>
      </p:sp>
      <p:cxnSp>
        <p:nvCxnSpPr>
          <p:cNvPr id="8" name="Straight Arrow Connector 7"/>
          <p:cNvCxnSpPr/>
          <p:nvPr/>
        </p:nvCxnSpPr>
        <p:spPr>
          <a:xfrm flipH="1">
            <a:off x="7963381" y="1056855"/>
            <a:ext cx="319826" cy="32282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902ABFE-F474-406B-9399-F1BED8987A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2504" y="0"/>
            <a:ext cx="3611496" cy="5079146"/>
          </a:xfrm>
          <a:prstGeom prst="rect">
            <a:avLst/>
          </a:prstGeom>
        </p:spPr>
      </p:pic>
      <p:cxnSp>
        <p:nvCxnSpPr>
          <p:cNvPr id="7" name="Straight Arrow Connector 6">
            <a:extLst>
              <a:ext uri="{FF2B5EF4-FFF2-40B4-BE49-F238E27FC236}">
                <a16:creationId xmlns:a16="http://schemas.microsoft.com/office/drawing/2014/main" id="{262D2B86-F601-44BD-A8E0-EAB60FC03F9F}"/>
              </a:ext>
            </a:extLst>
          </p:cNvPr>
          <p:cNvCxnSpPr>
            <a:cxnSpLocks/>
          </p:cNvCxnSpPr>
          <p:nvPr/>
        </p:nvCxnSpPr>
        <p:spPr>
          <a:xfrm flipV="1">
            <a:off x="4729163" y="664092"/>
            <a:ext cx="1268225" cy="10218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6FB7D67-D59F-46E2-A2EC-1C7F5B772E2D}"/>
              </a:ext>
            </a:extLst>
          </p:cNvPr>
          <p:cNvCxnSpPr>
            <a:cxnSpLocks/>
          </p:cNvCxnSpPr>
          <p:nvPr/>
        </p:nvCxnSpPr>
        <p:spPr>
          <a:xfrm>
            <a:off x="4729163" y="2171700"/>
            <a:ext cx="2373425" cy="21133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AEA942C7-FD56-DFF8-C80D-C93113D0EA26}"/>
              </a:ext>
            </a:extLst>
          </p:cNvPr>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Questions</a:t>
            </a:r>
          </a:p>
        </p:txBody>
      </p:sp>
      <p:sp>
        <p:nvSpPr>
          <p:cNvPr id="6" name="TextBox 5">
            <a:extLst>
              <a:ext uri="{FF2B5EF4-FFF2-40B4-BE49-F238E27FC236}">
                <a16:creationId xmlns:a16="http://schemas.microsoft.com/office/drawing/2014/main" id="{C9F572BB-A801-E560-49D3-87BEFEA1FBB0}"/>
              </a:ext>
            </a:extLst>
          </p:cNvPr>
          <p:cNvSpPr txBox="1"/>
          <p:nvPr/>
        </p:nvSpPr>
        <p:spPr>
          <a:xfrm>
            <a:off x="165638" y="831831"/>
            <a:ext cx="4572000" cy="369332"/>
          </a:xfrm>
          <a:prstGeom prst="rect">
            <a:avLst/>
          </a:prstGeom>
          <a:noFill/>
        </p:spPr>
        <p:txBody>
          <a:bodyPr wrap="square">
            <a:spAutoFit/>
          </a:bodyPr>
          <a:lstStyle/>
          <a:p>
            <a:pPr algn="ctr"/>
            <a:r>
              <a:rPr lang="en-GB" sz="1800" dirty="0"/>
              <a:t>We’ll take questions at the end.</a:t>
            </a:r>
            <a:endParaRPr lang="en-GB" dirty="0"/>
          </a:p>
        </p:txBody>
      </p:sp>
    </p:spTree>
    <p:extLst>
      <p:ext uri="{BB962C8B-B14F-4D97-AF65-F5344CB8AC3E}">
        <p14:creationId xmlns:p14="http://schemas.microsoft.com/office/powerpoint/2010/main" val="3235003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993670-3DD5-4F33-9F31-30DD190FF655}"/>
              </a:ext>
            </a:extLst>
          </p:cNvPr>
          <p:cNvSpPr txBox="1">
            <a:spLocks/>
          </p:cNvSpPr>
          <p:nvPr/>
        </p:nvSpPr>
        <p:spPr>
          <a:xfrm>
            <a:off x="174012" y="38559"/>
            <a:ext cx="8969988" cy="857250"/>
          </a:xfrm>
          <a:prstGeom prst="rect">
            <a:avLst/>
          </a:prstGeom>
          <a:solidFill>
            <a:schemeClr val="bg1"/>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BACC6"/>
                </a:solidFill>
                <a:effectLst/>
                <a:uLnTx/>
                <a:uFillTx/>
                <a:latin typeface="Calibri"/>
                <a:ea typeface="+mj-ea"/>
                <a:cs typeface="+mj-cs"/>
              </a:rPr>
              <a:t>People priorities</a:t>
            </a:r>
          </a:p>
        </p:txBody>
      </p:sp>
      <p:grpSp>
        <p:nvGrpSpPr>
          <p:cNvPr id="10" name="Group 9">
            <a:extLst>
              <a:ext uri="{FF2B5EF4-FFF2-40B4-BE49-F238E27FC236}">
                <a16:creationId xmlns:a16="http://schemas.microsoft.com/office/drawing/2014/main" id="{5901F905-5B89-4635-9E4F-A15D883CE957}"/>
              </a:ext>
            </a:extLst>
          </p:cNvPr>
          <p:cNvGrpSpPr/>
          <p:nvPr/>
        </p:nvGrpSpPr>
        <p:grpSpPr>
          <a:xfrm>
            <a:off x="4009764" y="77412"/>
            <a:ext cx="4960224" cy="597402"/>
            <a:chOff x="75539" y="708884"/>
            <a:chExt cx="4960224" cy="597402"/>
          </a:xfrm>
        </p:grpSpPr>
        <p:sp>
          <p:nvSpPr>
            <p:cNvPr id="3" name="Rectangle: Rounded Corners 2">
              <a:extLst>
                <a:ext uri="{FF2B5EF4-FFF2-40B4-BE49-F238E27FC236}">
                  <a16:creationId xmlns:a16="http://schemas.microsoft.com/office/drawing/2014/main" id="{D0F809BD-651A-4995-BB1E-7EC6024AF000}"/>
                </a:ext>
              </a:extLst>
            </p:cNvPr>
            <p:cNvSpPr/>
            <p:nvPr/>
          </p:nvSpPr>
          <p:spPr>
            <a:xfrm>
              <a:off x="553250" y="820567"/>
              <a:ext cx="4482513" cy="484094"/>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Employment Services and Human Resources</a:t>
              </a:r>
            </a:p>
          </p:txBody>
        </p:sp>
        <p:sp>
          <p:nvSpPr>
            <p:cNvPr id="6" name="Oval 5">
              <a:extLst>
                <a:ext uri="{FF2B5EF4-FFF2-40B4-BE49-F238E27FC236}">
                  <a16:creationId xmlns:a16="http://schemas.microsoft.com/office/drawing/2014/main" id="{A77BADAA-9725-4A1E-B0FB-DE736A7F52AF}"/>
                </a:ext>
              </a:extLst>
            </p:cNvPr>
            <p:cNvSpPr/>
            <p:nvPr/>
          </p:nvSpPr>
          <p:spPr>
            <a:xfrm>
              <a:off x="75539" y="708884"/>
              <a:ext cx="608340" cy="597402"/>
            </a:xfrm>
            <a:prstGeom prst="ellipse">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 name="TextBox 1">
            <a:extLst>
              <a:ext uri="{FF2B5EF4-FFF2-40B4-BE49-F238E27FC236}">
                <a16:creationId xmlns:a16="http://schemas.microsoft.com/office/drawing/2014/main" id="{A0E65EBE-7473-CF5E-ECD0-596867033F0E}"/>
              </a:ext>
            </a:extLst>
          </p:cNvPr>
          <p:cNvSpPr txBox="1"/>
          <p:nvPr/>
        </p:nvSpPr>
        <p:spPr>
          <a:xfrm>
            <a:off x="174012" y="1007492"/>
            <a:ext cx="8795975" cy="1477328"/>
          </a:xfrm>
          <a:prstGeom prst="rect">
            <a:avLst/>
          </a:prstGeom>
          <a:noFill/>
        </p:spPr>
        <p:txBody>
          <a:bodyPr wrap="square" rtlCol="0">
            <a:spAutoFit/>
          </a:bodyPr>
          <a:lstStyle/>
          <a:p>
            <a:pPr marL="285750" lvl="1" indent="-285750">
              <a:buClr>
                <a:srgbClr val="4BACC6"/>
              </a:buClr>
              <a:buFont typeface="Arial" panose="020B0604020202020204" pitchFamily="34" charset="0"/>
              <a:buChar char="•"/>
            </a:pPr>
            <a:r>
              <a:rPr lang="en-GB" sz="1600" dirty="0"/>
              <a:t>Within 21/22, had the highest number of new starters in WHHs history</a:t>
            </a:r>
          </a:p>
          <a:p>
            <a:pPr marL="742950" lvl="2" indent="-285750">
              <a:buClr>
                <a:srgbClr val="4BACC6"/>
              </a:buClr>
              <a:buFont typeface="Arial" panose="020B0604020202020204" pitchFamily="34" charset="0"/>
              <a:buChar char="•"/>
            </a:pPr>
            <a:r>
              <a:rPr lang="en-GB" sz="1400" dirty="0"/>
              <a:t>In the past two years, 180 international Nurses have joined the organisation</a:t>
            </a:r>
          </a:p>
          <a:p>
            <a:pPr marL="742950" lvl="2" indent="-285750">
              <a:buClr>
                <a:srgbClr val="4BACC6"/>
              </a:buClr>
              <a:buFont typeface="Arial" panose="020B0604020202020204" pitchFamily="34" charset="0"/>
              <a:buChar char="•"/>
            </a:pPr>
            <a:r>
              <a:rPr lang="en-GB" sz="1400" dirty="0"/>
              <a:t>Utilisation of apprenticeship levy to support development for new starters</a:t>
            </a:r>
          </a:p>
          <a:p>
            <a:pPr marL="742950" lvl="2" indent="-285750">
              <a:buClr>
                <a:srgbClr val="4BACC6"/>
              </a:buClr>
              <a:buFont typeface="Arial" panose="020B0604020202020204" pitchFamily="34" charset="0"/>
              <a:buChar char="•"/>
            </a:pPr>
            <a:r>
              <a:rPr lang="en-GB" sz="1400" dirty="0"/>
              <a:t>40% of those retiring chose to return to the workplace, retaining their skills and experience</a:t>
            </a:r>
          </a:p>
          <a:p>
            <a:pPr marL="285750" lvl="1" indent="-285750">
              <a:buClr>
                <a:srgbClr val="4BACC6"/>
              </a:buClr>
              <a:buFont typeface="Arial" panose="020B0604020202020204" pitchFamily="34" charset="0"/>
              <a:buChar char="•"/>
            </a:pPr>
            <a:endParaRPr lang="en-GB" sz="1600" dirty="0"/>
          </a:p>
          <a:p>
            <a:endParaRPr lang="en-GB" sz="1600" dirty="0"/>
          </a:p>
        </p:txBody>
      </p:sp>
      <p:pic>
        <p:nvPicPr>
          <p:cNvPr id="5" name="Picture 4" descr="A group of people posing for a photo&#10;&#10;Description automatically generated">
            <a:extLst>
              <a:ext uri="{FF2B5EF4-FFF2-40B4-BE49-F238E27FC236}">
                <a16:creationId xmlns:a16="http://schemas.microsoft.com/office/drawing/2014/main" id="{77DE529A-C873-3D21-2A70-23516A375B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8901" y="2316220"/>
            <a:ext cx="2891086" cy="2168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AEDFDA10-716A-D678-661D-DA80FFF96AE1}"/>
              </a:ext>
            </a:extLst>
          </p:cNvPr>
          <p:cNvSpPr txBox="1"/>
          <p:nvPr/>
        </p:nvSpPr>
        <p:spPr>
          <a:xfrm>
            <a:off x="174012" y="2104683"/>
            <a:ext cx="6144795" cy="2031325"/>
          </a:xfrm>
          <a:prstGeom prst="rect">
            <a:avLst/>
          </a:prstGeom>
          <a:noFill/>
        </p:spPr>
        <p:txBody>
          <a:bodyPr wrap="square">
            <a:spAutoFit/>
          </a:bodyPr>
          <a:lstStyle/>
          <a:p>
            <a:pPr marL="285750" lvl="1" indent="-285750">
              <a:buClr>
                <a:srgbClr val="4BACC6"/>
              </a:buClr>
              <a:buFont typeface="Arial" panose="020B0604020202020204" pitchFamily="34" charset="0"/>
              <a:buChar char="•"/>
            </a:pPr>
            <a:r>
              <a:rPr lang="en-GB" sz="1600" dirty="0"/>
              <a:t>Focus on supporting attendance to keep staff happy, healthy and in work</a:t>
            </a:r>
          </a:p>
          <a:p>
            <a:pPr marL="742950" lvl="2" indent="-285750">
              <a:buClr>
                <a:srgbClr val="4BACC6"/>
              </a:buClr>
              <a:buFont typeface="Arial" panose="020B0604020202020204" pitchFamily="34" charset="0"/>
              <a:buChar char="•"/>
            </a:pPr>
            <a:r>
              <a:rPr lang="en-GB" sz="1400" dirty="0">
                <a:solidFill>
                  <a:srgbClr val="000000"/>
                </a:solidFill>
              </a:rPr>
              <a:t>Development of new policy and processes to support staff wellbeing</a:t>
            </a:r>
            <a:endParaRPr lang="en-GB" sz="1400" dirty="0"/>
          </a:p>
          <a:p>
            <a:pPr marL="285750" lvl="1" indent="-285750">
              <a:buClr>
                <a:srgbClr val="4BACC6"/>
              </a:buClr>
              <a:buFont typeface="Arial" panose="020B0604020202020204" pitchFamily="34" charset="0"/>
              <a:buChar char="•"/>
            </a:pPr>
            <a:endParaRPr lang="en-GB" sz="1600" dirty="0">
              <a:solidFill>
                <a:prstClr val="black"/>
              </a:solidFill>
              <a:latin typeface="Calibri"/>
            </a:endParaRPr>
          </a:p>
          <a:p>
            <a:pPr marL="285750" lvl="1" indent="-285750">
              <a:buClr>
                <a:srgbClr val="4BACC6"/>
              </a:buClr>
              <a:buFont typeface="Arial" panose="020B0604020202020204" pitchFamily="34" charset="0"/>
              <a:buChar char="•"/>
            </a:pPr>
            <a:r>
              <a:rPr lang="en-GB" sz="1600" dirty="0">
                <a:solidFill>
                  <a:prstClr val="black"/>
                </a:solidFill>
                <a:latin typeface="Calibri"/>
              </a:rPr>
              <a:t>Engagement with national working group on agile working to support work-life balance</a:t>
            </a:r>
          </a:p>
          <a:p>
            <a:pPr marL="285750" lvl="1" indent="-285750">
              <a:buClr>
                <a:srgbClr val="4BACC6"/>
              </a:buClr>
              <a:buFont typeface="Arial" panose="020B0604020202020204" pitchFamily="34" charset="0"/>
              <a:buChar char="•"/>
            </a:pPr>
            <a:endParaRPr lang="en-GB" sz="1600" dirty="0">
              <a:solidFill>
                <a:prstClr val="black"/>
              </a:solidFill>
              <a:latin typeface="Calibri"/>
            </a:endParaRPr>
          </a:p>
          <a:p>
            <a:pPr marL="285750" lvl="1" indent="-285750">
              <a:buClr>
                <a:srgbClr val="4BACC6"/>
              </a:buClr>
              <a:buFont typeface="Arial" panose="020B0604020202020204" pitchFamily="34" charset="0"/>
              <a:buChar char="•"/>
            </a:pPr>
            <a:r>
              <a:rPr lang="en-GB" sz="1600" dirty="0">
                <a:solidFill>
                  <a:prstClr val="black"/>
                </a:solidFill>
                <a:latin typeface="Calibri"/>
              </a:rPr>
              <a:t>Focus on Staff Facilities provision to support staff wellbeing</a:t>
            </a:r>
            <a:endParaRPr lang="en-GB" sz="1600" dirty="0"/>
          </a:p>
        </p:txBody>
      </p:sp>
    </p:spTree>
    <p:extLst>
      <p:ext uri="{BB962C8B-B14F-4D97-AF65-F5344CB8AC3E}">
        <p14:creationId xmlns:p14="http://schemas.microsoft.com/office/powerpoint/2010/main" val="1677254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75DB81CD-F60E-467C-ABA4-D11F48BA2BB0}"/>
              </a:ext>
            </a:extLst>
          </p:cNvPr>
          <p:cNvGraphicFramePr>
            <a:graphicFrameLocks noGrp="1"/>
          </p:cNvGraphicFramePr>
          <p:nvPr/>
        </p:nvGraphicFramePr>
        <p:xfrm>
          <a:off x="102455" y="830343"/>
          <a:ext cx="8778600" cy="3759757"/>
        </p:xfrm>
        <a:graphic>
          <a:graphicData uri="http://schemas.openxmlformats.org/drawingml/2006/table">
            <a:tbl>
              <a:tblPr firstRow="1" bandRow="1">
                <a:tableStyleId>{5940675A-B579-460E-94D1-54222C63F5DA}</a:tableStyleId>
              </a:tblPr>
              <a:tblGrid>
                <a:gridCol w="1846013">
                  <a:extLst>
                    <a:ext uri="{9D8B030D-6E8A-4147-A177-3AD203B41FA5}">
                      <a16:colId xmlns:a16="http://schemas.microsoft.com/office/drawing/2014/main" val="292669273"/>
                    </a:ext>
                  </a:extLst>
                </a:gridCol>
                <a:gridCol w="2274073">
                  <a:extLst>
                    <a:ext uri="{9D8B030D-6E8A-4147-A177-3AD203B41FA5}">
                      <a16:colId xmlns:a16="http://schemas.microsoft.com/office/drawing/2014/main" val="1983340089"/>
                    </a:ext>
                  </a:extLst>
                </a:gridCol>
                <a:gridCol w="2334363">
                  <a:extLst>
                    <a:ext uri="{9D8B030D-6E8A-4147-A177-3AD203B41FA5}">
                      <a16:colId xmlns:a16="http://schemas.microsoft.com/office/drawing/2014/main" val="3592910133"/>
                    </a:ext>
                  </a:extLst>
                </a:gridCol>
                <a:gridCol w="2324151">
                  <a:extLst>
                    <a:ext uri="{9D8B030D-6E8A-4147-A177-3AD203B41FA5}">
                      <a16:colId xmlns:a16="http://schemas.microsoft.com/office/drawing/2014/main" val="3876485661"/>
                    </a:ext>
                  </a:extLst>
                </a:gridCol>
              </a:tblGrid>
              <a:tr h="509252">
                <a:tc>
                  <a:txBody>
                    <a:bodyPr/>
                    <a:lstStyle/>
                    <a:p>
                      <a:pPr algn="r"/>
                      <a:r>
                        <a:rPr lang="en-GB" sz="1200" b="1" dirty="0"/>
                        <a:t>How am I valued?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dirty="0"/>
                        <a:t>How am I included?</a:t>
                      </a:r>
                    </a:p>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dirty="0"/>
                        <a:t>How am I supported?</a:t>
                      </a:r>
                    </a:p>
                    <a:p>
                      <a:pPr algn="r"/>
                      <a:endParaRPr lang="en-GB" sz="12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dirty="0"/>
                        <a:t>How am I developed?</a:t>
                      </a:r>
                    </a:p>
                    <a:p>
                      <a:pPr algn="r"/>
                      <a:endParaRPr lang="en-GB" sz="12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1463497"/>
                  </a:ext>
                </a:extLst>
              </a:tr>
              <a:tr h="3211117">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Review and refresh of WHH behaviours framework based on staff feedback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sz="1300" dirty="0"/>
                        <a:t>Continued to support Staff Networks (Building a Multi-Ethnic Environment, PROGRESS, Disability Awareness Network, Armed Forces and Veterans Staff Network)</a:t>
                      </a:r>
                    </a:p>
                    <a:p>
                      <a:pPr marL="285750" indent="-285750">
                        <a:buFont typeface="Arial" panose="020B0604020202020204" pitchFamily="34" charset="0"/>
                        <a:buChar char="•"/>
                      </a:pPr>
                      <a:r>
                        <a:rPr lang="en-GB" sz="1300" dirty="0"/>
                        <a:t>Staff survey clinics undertaken responding to the feedback from the national staff survey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sz="1300" dirty="0"/>
                        <a:t>Substantive investment into Occupational Health and Mental Wellbeing Hub teams with Counsellors and specialist OH Nurses </a:t>
                      </a:r>
                    </a:p>
                    <a:p>
                      <a:pPr marL="285750" indent="-285750">
                        <a:buFont typeface="Arial" panose="020B0604020202020204" pitchFamily="34" charset="0"/>
                        <a:buChar char="•"/>
                      </a:pPr>
                      <a:r>
                        <a:rPr lang="en-GB" sz="1300" dirty="0"/>
                        <a:t>Enhancing staff rest areas</a:t>
                      </a:r>
                    </a:p>
                    <a:p>
                      <a:pPr marL="285750" indent="-285750">
                        <a:buFont typeface="Arial" panose="020B0604020202020204" pitchFamily="34" charset="0"/>
                        <a:buChar char="•"/>
                      </a:pPr>
                      <a:r>
                        <a:rPr lang="en-GB" sz="1300" dirty="0"/>
                        <a:t>Partnership with The </a:t>
                      </a:r>
                      <a:r>
                        <a:rPr lang="en-GB" sz="1300" dirty="0" err="1"/>
                        <a:t>Brathay</a:t>
                      </a:r>
                      <a:r>
                        <a:rPr lang="en-GB" sz="1300" dirty="0"/>
                        <a:t> Trust for supportive programme for individuals most affected by COVID-19</a:t>
                      </a:r>
                    </a:p>
                    <a:p>
                      <a:pPr marL="285750" indent="-285750">
                        <a:buFont typeface="Arial" panose="020B0604020202020204" pitchFamily="34" charset="0"/>
                        <a:buChar char="•"/>
                      </a:pPr>
                      <a:r>
                        <a:rPr lang="en-GB" sz="1300" dirty="0"/>
                        <a:t>Partnership continued with Rugby League Cares </a:t>
                      </a:r>
                    </a:p>
                    <a:p>
                      <a:pPr marL="285750" indent="-285750">
                        <a:buFont typeface="Arial" panose="020B0604020202020204" pitchFamily="34" charset="0"/>
                        <a:buChar char="•"/>
                      </a:pPr>
                      <a:endParaRPr lang="en-GB" sz="1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Workforce recovery programme implemented across Planned and Unplanned care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Increase in apprenticeship and widening participation opportunities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Implementation of new line manager development programme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Piloting new national talent management “Scope for Growth” tool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1331929"/>
                  </a:ext>
                </a:extLst>
              </a:tr>
            </a:tbl>
          </a:graphicData>
        </a:graphic>
      </p:graphicFrame>
      <p:sp>
        <p:nvSpPr>
          <p:cNvPr id="19" name="Title 1">
            <a:extLst>
              <a:ext uri="{FF2B5EF4-FFF2-40B4-BE49-F238E27FC236}">
                <a16:creationId xmlns:a16="http://schemas.microsoft.com/office/drawing/2014/main" id="{A4061F7D-D446-4BC7-A003-6370750F96A9}"/>
              </a:ext>
            </a:extLst>
          </p:cNvPr>
          <p:cNvSpPr txBox="1">
            <a:spLocks/>
          </p:cNvSpPr>
          <p:nvPr/>
        </p:nvSpPr>
        <p:spPr>
          <a:xfrm>
            <a:off x="10875" y="-14162"/>
            <a:ext cx="9122250" cy="857250"/>
          </a:xfrm>
          <a:prstGeom prst="rect">
            <a:avLst/>
          </a:prstGeom>
          <a:solidFill>
            <a:schemeClr val="bg1"/>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BACC6"/>
                </a:solidFill>
                <a:effectLst/>
                <a:uLnTx/>
                <a:uFillTx/>
                <a:latin typeface="Calibri"/>
                <a:ea typeface="+mj-ea"/>
                <a:cs typeface="+mj-cs"/>
              </a:rPr>
              <a:t>People priorities</a:t>
            </a:r>
          </a:p>
        </p:txBody>
      </p:sp>
      <p:grpSp>
        <p:nvGrpSpPr>
          <p:cNvPr id="2" name="Group 1">
            <a:extLst>
              <a:ext uri="{FF2B5EF4-FFF2-40B4-BE49-F238E27FC236}">
                <a16:creationId xmlns:a16="http://schemas.microsoft.com/office/drawing/2014/main" id="{8683BC8E-DA22-61B0-23BA-F679F2C56F88}"/>
              </a:ext>
            </a:extLst>
          </p:cNvPr>
          <p:cNvGrpSpPr/>
          <p:nvPr/>
        </p:nvGrpSpPr>
        <p:grpSpPr>
          <a:xfrm>
            <a:off x="262945" y="868189"/>
            <a:ext cx="7018463" cy="454875"/>
            <a:chOff x="954104" y="1069125"/>
            <a:chExt cx="7018463" cy="454875"/>
          </a:xfrm>
        </p:grpSpPr>
        <p:pic>
          <p:nvPicPr>
            <p:cNvPr id="13" name="Picture 12">
              <a:extLst>
                <a:ext uri="{FF2B5EF4-FFF2-40B4-BE49-F238E27FC236}">
                  <a16:creationId xmlns:a16="http://schemas.microsoft.com/office/drawing/2014/main" id="{68EC1099-6652-4250-B090-0F185792B724}"/>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954104" y="1072110"/>
              <a:ext cx="412241" cy="333346"/>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A73A70BB-6AF9-4B67-84B6-D6C0BF31C248}"/>
                </a:ext>
              </a:extLst>
            </p:cNvPr>
            <p:cNvPicPr/>
            <p:nvPr/>
          </p:nvPicPr>
          <p:blipFill rotWithShape="1">
            <a:blip r:embed="rId4" cstate="screen">
              <a:extLst>
                <a:ext uri="{28A0092B-C50C-407E-A947-70E740481C1C}">
                  <a14:useLocalDpi xmlns:a14="http://schemas.microsoft.com/office/drawing/2010/main"/>
                </a:ext>
              </a:extLst>
            </a:blip>
            <a:srcRect l="25453"/>
            <a:stretch/>
          </p:blipFill>
          <p:spPr bwMode="auto">
            <a:xfrm>
              <a:off x="2913268" y="1072110"/>
              <a:ext cx="463271" cy="350437"/>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3209234F-5AB3-4B62-9DB9-31641D168E71}"/>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118351" y="1079732"/>
              <a:ext cx="441621" cy="433659"/>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6EE30D0F-FDF9-48A4-913C-6BA48122BB44}"/>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7470917" y="1069125"/>
              <a:ext cx="501650" cy="454875"/>
            </a:xfrm>
            <a:prstGeom prst="rect">
              <a:avLst/>
            </a:prstGeom>
            <a:ln>
              <a:noFill/>
            </a:ln>
            <a:extLst>
              <a:ext uri="{53640926-AAD7-44D8-BBD7-CCE9431645EC}">
                <a14:shadowObscured xmlns:a14="http://schemas.microsoft.com/office/drawing/2010/main"/>
              </a:ext>
            </a:extLst>
          </p:spPr>
        </p:pic>
      </p:grpSp>
      <p:sp>
        <p:nvSpPr>
          <p:cNvPr id="3" name="Rectangle: Rounded Corners 2">
            <a:extLst>
              <a:ext uri="{FF2B5EF4-FFF2-40B4-BE49-F238E27FC236}">
                <a16:creationId xmlns:a16="http://schemas.microsoft.com/office/drawing/2014/main" id="{D0F809BD-651A-4995-BB1E-7EC6024AF000}"/>
              </a:ext>
            </a:extLst>
          </p:cNvPr>
          <p:cNvSpPr/>
          <p:nvPr/>
        </p:nvSpPr>
        <p:spPr>
          <a:xfrm>
            <a:off x="4177393" y="122104"/>
            <a:ext cx="4482513" cy="4840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    All About You</a:t>
            </a:r>
          </a:p>
        </p:txBody>
      </p:sp>
      <p:sp>
        <p:nvSpPr>
          <p:cNvPr id="11" name="Oval 10">
            <a:extLst>
              <a:ext uri="{FF2B5EF4-FFF2-40B4-BE49-F238E27FC236}">
                <a16:creationId xmlns:a16="http://schemas.microsoft.com/office/drawing/2014/main" id="{CD72CDD1-DE39-4F47-8918-BE24EBBC11BA}"/>
              </a:ext>
            </a:extLst>
          </p:cNvPr>
          <p:cNvSpPr/>
          <p:nvPr/>
        </p:nvSpPr>
        <p:spPr>
          <a:xfrm>
            <a:off x="3642973" y="66167"/>
            <a:ext cx="724749" cy="665756"/>
          </a:xfrm>
          <a:prstGeom prst="ellipse">
            <a:avLst/>
          </a:prstGeom>
          <a:blipFill>
            <a:blip r:embed="rId7"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098283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B6B06C-7CCA-4E09-9B4E-F3EEECD923DB}"/>
              </a:ext>
            </a:extLst>
          </p:cNvPr>
          <p:cNvSpPr txBox="1">
            <a:spLocks/>
          </p:cNvSpPr>
          <p:nvPr/>
        </p:nvSpPr>
        <p:spPr>
          <a:xfrm>
            <a:off x="10875" y="-14162"/>
            <a:ext cx="9122250" cy="857250"/>
          </a:xfrm>
          <a:prstGeom prst="rect">
            <a:avLst/>
          </a:prstGeom>
          <a:solidFill>
            <a:schemeClr val="bg1"/>
          </a:solidFill>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BACC6"/>
                </a:solidFill>
                <a:effectLst/>
                <a:uLnTx/>
                <a:uFillTx/>
                <a:latin typeface="Calibri"/>
                <a:ea typeface="+mj-ea"/>
                <a:cs typeface="+mj-cs"/>
              </a:rPr>
              <a:t>People priorities</a:t>
            </a:r>
          </a:p>
        </p:txBody>
      </p:sp>
      <p:sp>
        <p:nvSpPr>
          <p:cNvPr id="20" name="Content Placeholder 1">
            <a:extLst>
              <a:ext uri="{FF2B5EF4-FFF2-40B4-BE49-F238E27FC236}">
                <a16:creationId xmlns:a16="http://schemas.microsoft.com/office/drawing/2014/main" id="{B7A95041-D281-4A66-B82D-965050CB8273}"/>
              </a:ext>
            </a:extLst>
          </p:cNvPr>
          <p:cNvSpPr txBox="1">
            <a:spLocks/>
          </p:cNvSpPr>
          <p:nvPr/>
        </p:nvSpPr>
        <p:spPr>
          <a:xfrm>
            <a:off x="185126" y="843088"/>
            <a:ext cx="8584368" cy="2579897"/>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BACC6"/>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4BACC6"/>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4BACC6"/>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1E996F0F-5FF1-4175-B836-3ABF940A7D00}"/>
              </a:ext>
            </a:extLst>
          </p:cNvPr>
          <p:cNvPicPr>
            <a:picLocks noChangeAspect="1"/>
          </p:cNvPicPr>
          <p:nvPr/>
        </p:nvPicPr>
        <p:blipFill>
          <a:blip r:embed="rId3"/>
          <a:stretch>
            <a:fillRect/>
          </a:stretch>
        </p:blipFill>
        <p:spPr>
          <a:xfrm>
            <a:off x="3709375" y="117601"/>
            <a:ext cx="5060119" cy="725487"/>
          </a:xfrm>
          <a:prstGeom prst="rect">
            <a:avLst/>
          </a:prstGeom>
        </p:spPr>
      </p:pic>
      <p:pic>
        <p:nvPicPr>
          <p:cNvPr id="3" name="Picture 2">
            <a:extLst>
              <a:ext uri="{FF2B5EF4-FFF2-40B4-BE49-F238E27FC236}">
                <a16:creationId xmlns:a16="http://schemas.microsoft.com/office/drawing/2014/main" id="{91F97B06-D304-683B-8FC4-D1198C2653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71035" y="1459736"/>
            <a:ext cx="1082566" cy="2268049"/>
          </a:xfrm>
          <a:prstGeom prst="rect">
            <a:avLst/>
          </a:prstGeom>
        </p:spPr>
      </p:pic>
      <p:sp>
        <p:nvSpPr>
          <p:cNvPr id="4" name="Content Placeholder 1">
            <a:extLst>
              <a:ext uri="{FF2B5EF4-FFF2-40B4-BE49-F238E27FC236}">
                <a16:creationId xmlns:a16="http://schemas.microsoft.com/office/drawing/2014/main" id="{B91F581B-5A81-1F99-E118-45AB6900F35B}"/>
              </a:ext>
            </a:extLst>
          </p:cNvPr>
          <p:cNvSpPr txBox="1">
            <a:spLocks/>
          </p:cNvSpPr>
          <p:nvPr/>
        </p:nvSpPr>
        <p:spPr>
          <a:xfrm>
            <a:off x="337526" y="772852"/>
            <a:ext cx="6081109" cy="3152984"/>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2000" b="1" dirty="0">
              <a:solidFill>
                <a:schemeClr val="accent5"/>
              </a:solidFill>
              <a:cs typeface="Arial" panose="020B0604020202020204" pitchFamily="34" charset="0"/>
            </a:endParaRPr>
          </a:p>
          <a:p>
            <a:pPr marL="457200" indent="-457200">
              <a:buClr>
                <a:srgbClr val="4BACC6"/>
              </a:buClr>
              <a:buFont typeface="Arial" panose="020B0604020202020204" pitchFamily="34" charset="0"/>
              <a:buChar char="•"/>
            </a:pPr>
            <a:r>
              <a:rPr lang="en-GB" sz="1600" dirty="0">
                <a:cs typeface="Arial" panose="020B0604020202020204" pitchFamily="34" charset="0"/>
              </a:rPr>
              <a:t>Achieved Navajo Charter Mark accreditation</a:t>
            </a:r>
          </a:p>
          <a:p>
            <a:pPr>
              <a:buClr>
                <a:srgbClr val="4BACC6"/>
              </a:buClr>
            </a:pPr>
            <a:r>
              <a:rPr lang="en-GB" sz="1600" dirty="0">
                <a:cs typeface="Arial" panose="020B0604020202020204" pitchFamily="34" charset="0"/>
              </a:rPr>
              <a:t> </a:t>
            </a:r>
          </a:p>
          <a:p>
            <a:pPr marL="457200" indent="-457200">
              <a:buClr>
                <a:srgbClr val="4BACC6"/>
              </a:buClr>
              <a:buFont typeface="Arial" panose="020B0604020202020204" pitchFamily="34" charset="0"/>
              <a:buChar char="•"/>
            </a:pPr>
            <a:r>
              <a:rPr lang="en-GB" sz="1600" dirty="0">
                <a:cs typeface="Arial" panose="020B0604020202020204" pitchFamily="34" charset="0"/>
              </a:rPr>
              <a:t>Achieved the silver Employer Recognition Scheme from the Armed Forces Covenant</a:t>
            </a:r>
          </a:p>
          <a:p>
            <a:pPr>
              <a:buClr>
                <a:srgbClr val="4BACC6"/>
              </a:buClr>
            </a:pPr>
            <a:endParaRPr lang="en-GB" sz="1600" dirty="0">
              <a:cs typeface="Arial" panose="020B0604020202020204" pitchFamily="34" charset="0"/>
            </a:endParaRPr>
          </a:p>
          <a:p>
            <a:pPr marL="457200" indent="-457200">
              <a:buClr>
                <a:srgbClr val="4BACC6"/>
              </a:buClr>
              <a:buFont typeface="Arial" panose="020B0604020202020204" pitchFamily="34" charset="0"/>
              <a:buChar char="•"/>
            </a:pPr>
            <a:r>
              <a:rPr lang="en-GB" sz="1600" dirty="0">
                <a:cs typeface="Arial" panose="020B0604020202020204" pitchFamily="34" charset="0"/>
              </a:rPr>
              <a:t>Working towards Disability Confident Level 3</a:t>
            </a:r>
          </a:p>
          <a:p>
            <a:pPr>
              <a:buClr>
                <a:srgbClr val="4BACC6"/>
              </a:buClr>
            </a:pPr>
            <a:endParaRPr lang="en-GB" sz="1600" dirty="0">
              <a:cs typeface="Arial" panose="020B0604020202020204" pitchFamily="34" charset="0"/>
            </a:endParaRPr>
          </a:p>
          <a:p>
            <a:pPr marL="457200" indent="-457200">
              <a:buClr>
                <a:srgbClr val="4BACC6"/>
              </a:buClr>
              <a:buFont typeface="Arial" panose="020B0604020202020204" pitchFamily="34" charset="0"/>
              <a:buChar char="•"/>
            </a:pPr>
            <a:r>
              <a:rPr lang="en-GB" sz="1600" dirty="0">
                <a:cs typeface="Arial" panose="020B0604020202020204" pitchFamily="34" charset="0"/>
              </a:rPr>
              <a:t>Improvements in bullying and harassment metrics for WRES</a:t>
            </a:r>
          </a:p>
          <a:p>
            <a:pPr>
              <a:buClr>
                <a:srgbClr val="4BACC6"/>
              </a:buClr>
            </a:pPr>
            <a:endParaRPr lang="en-GB" sz="1600" dirty="0">
              <a:cs typeface="Arial" panose="020B0604020202020204" pitchFamily="34" charset="0"/>
            </a:endParaRPr>
          </a:p>
          <a:p>
            <a:pPr marL="457200" indent="-457200">
              <a:buClr>
                <a:srgbClr val="4BACC6"/>
              </a:buClr>
              <a:buFont typeface="Arial" panose="020B0604020202020204" pitchFamily="34" charset="0"/>
              <a:buChar char="•"/>
            </a:pPr>
            <a:r>
              <a:rPr lang="en-GB" sz="1600" dirty="0">
                <a:cs typeface="Arial" panose="020B0604020202020204" pitchFamily="34" charset="0"/>
              </a:rPr>
              <a:t>Improvements in 5 metrics in WDES </a:t>
            </a:r>
          </a:p>
          <a:p>
            <a:pPr>
              <a:buClr>
                <a:srgbClr val="4BACC6"/>
              </a:buClr>
            </a:pPr>
            <a:endParaRPr lang="en-GB" sz="1600" dirty="0">
              <a:cs typeface="Arial" panose="020B0604020202020204" pitchFamily="34" charset="0"/>
            </a:endParaRPr>
          </a:p>
          <a:p>
            <a:pPr marL="457200" indent="-457200">
              <a:buClr>
                <a:srgbClr val="4BACC6"/>
              </a:buClr>
              <a:buFont typeface="Arial" panose="020B0604020202020204" pitchFamily="34" charset="0"/>
              <a:buChar char="•"/>
            </a:pPr>
            <a:r>
              <a:rPr lang="en-GB" sz="1600" dirty="0">
                <a:cs typeface="Arial" panose="020B0604020202020204" pitchFamily="34" charset="0"/>
              </a:rPr>
              <a:t>Continued support from the organisation through Staff Network investment</a:t>
            </a:r>
          </a:p>
          <a:p>
            <a:pPr>
              <a:buClr>
                <a:schemeClr val="accent5"/>
              </a:buClr>
            </a:pPr>
            <a:endParaRPr lang="en-GB" sz="2000" dirty="0">
              <a:cs typeface="Arial" panose="020B0604020202020204" pitchFamily="34" charset="0"/>
            </a:endParaRPr>
          </a:p>
          <a:p>
            <a:pPr marL="457200" indent="-457200">
              <a:buFont typeface="Wingdings" panose="05000000000000000000" pitchFamily="2" charset="2"/>
              <a:buChar char="§"/>
            </a:pPr>
            <a:endParaRPr lang="en-GB" sz="2000" dirty="0">
              <a:cs typeface="Arial" panose="020B0604020202020204" pitchFamily="34" charset="0"/>
            </a:endParaRPr>
          </a:p>
          <a:p>
            <a:pPr marL="457200" indent="-457200">
              <a:buFont typeface="Wingdings" panose="05000000000000000000" pitchFamily="2" charset="2"/>
              <a:buChar char="§"/>
            </a:pPr>
            <a:endParaRPr lang="en-GB" sz="2000" dirty="0">
              <a:cs typeface="Arial" panose="020B0604020202020204" pitchFamily="34" charset="0"/>
            </a:endParaRPr>
          </a:p>
          <a:p>
            <a:endParaRPr lang="en-GB" sz="2000" dirty="0">
              <a:cs typeface="Arial" panose="020B0604020202020204" pitchFamily="34" charset="0"/>
            </a:endParaRPr>
          </a:p>
          <a:p>
            <a:endParaRPr lang="en-GB" sz="2000" dirty="0">
              <a:cs typeface="Arial" panose="020B0604020202020204" pitchFamily="34" charset="0"/>
            </a:endParaRPr>
          </a:p>
        </p:txBody>
      </p:sp>
      <p:pic>
        <p:nvPicPr>
          <p:cNvPr id="5" name="Picture 4">
            <a:extLst>
              <a:ext uri="{FF2B5EF4-FFF2-40B4-BE49-F238E27FC236}">
                <a16:creationId xmlns:a16="http://schemas.microsoft.com/office/drawing/2014/main" id="{F25545FE-0101-F2DD-8820-6C92DFC574D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6001" y="1479530"/>
            <a:ext cx="1137744" cy="2184259"/>
          </a:xfrm>
          <a:prstGeom prst="rect">
            <a:avLst/>
          </a:prstGeom>
          <a:noFill/>
        </p:spPr>
      </p:pic>
    </p:spTree>
    <p:extLst>
      <p:ext uri="{BB962C8B-B14F-4D97-AF65-F5344CB8AC3E}">
        <p14:creationId xmlns:p14="http://schemas.microsoft.com/office/powerpoint/2010/main" val="1181314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973" y="1281261"/>
            <a:ext cx="8648054" cy="2308324"/>
          </a:xfrm>
          <a:prstGeom prst="rect">
            <a:avLst/>
          </a:prstGeom>
        </p:spPr>
        <p:txBody>
          <a:bodyPr wrap="square">
            <a:spAutoFit/>
          </a:bodyPr>
          <a:lstStyle/>
          <a:p>
            <a:pPr algn="ctr"/>
            <a:r>
              <a:rPr lang="en-GB" sz="4000" dirty="0"/>
              <a:t>Financial review and audit report</a:t>
            </a:r>
          </a:p>
          <a:p>
            <a:pPr algn="ctr"/>
            <a:endParaRPr lang="en-GB" sz="4000" dirty="0">
              <a:solidFill>
                <a:schemeClr val="accent5"/>
              </a:solidFill>
            </a:endParaRPr>
          </a:p>
          <a:p>
            <a:pPr algn="ctr"/>
            <a:r>
              <a:rPr lang="en-GB" sz="3200" dirty="0">
                <a:solidFill>
                  <a:schemeClr val="accent5"/>
                </a:solidFill>
              </a:rPr>
              <a:t>Andrea McGee</a:t>
            </a:r>
          </a:p>
          <a:p>
            <a:pPr algn="ctr"/>
            <a:r>
              <a:rPr lang="en-GB" sz="3200" dirty="0">
                <a:solidFill>
                  <a:schemeClr val="accent5"/>
                </a:solidFill>
              </a:rPr>
              <a:t>Chief Finance Officer and Deputy Chief Executive</a:t>
            </a:r>
          </a:p>
        </p:txBody>
      </p:sp>
    </p:spTree>
    <p:extLst>
      <p:ext uri="{BB962C8B-B14F-4D97-AF65-F5344CB8AC3E}">
        <p14:creationId xmlns:p14="http://schemas.microsoft.com/office/powerpoint/2010/main" val="1014425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rgbClr val="4BACC6"/>
                </a:solidFill>
                <a:latin typeface="+mn-lt"/>
              </a:rPr>
              <a:t>2021/22 outturn</a:t>
            </a:r>
          </a:p>
        </p:txBody>
      </p:sp>
      <p:sp>
        <p:nvSpPr>
          <p:cNvPr id="3" name="TextBox 2">
            <a:extLst>
              <a:ext uri="{FF2B5EF4-FFF2-40B4-BE49-F238E27FC236}">
                <a16:creationId xmlns:a16="http://schemas.microsoft.com/office/drawing/2014/main" id="{C36E98EF-95E3-3835-AC07-7D47D12D5FDF}"/>
              </a:ext>
            </a:extLst>
          </p:cNvPr>
          <p:cNvSpPr txBox="1"/>
          <p:nvPr/>
        </p:nvSpPr>
        <p:spPr>
          <a:xfrm>
            <a:off x="165638" y="1003636"/>
            <a:ext cx="8512804" cy="2800767"/>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Trust had a control total of breakeven and achieved a surplus position of £0.2m</a:t>
            </a:r>
          </a:p>
          <a:p>
            <a:pPr marL="285750" indent="-285750">
              <a:buFont typeface="Arial" panose="020B0604020202020204" pitchFamily="34" charset="0"/>
              <a:buChar char="•"/>
            </a:pPr>
            <a:r>
              <a:rPr lang="en-GB" sz="1600" dirty="0"/>
              <a:t>Agency expenditure was £12.6m</a:t>
            </a:r>
          </a:p>
          <a:p>
            <a:pPr marL="285750" indent="-285750">
              <a:buFont typeface="Arial" panose="020B0604020202020204" pitchFamily="34" charset="0"/>
              <a:buChar char="•"/>
            </a:pPr>
            <a:r>
              <a:rPr lang="en-GB" sz="1600" dirty="0"/>
              <a:t>We spent £7.8m (£35m 2020/21) on COVID-19 revenue expenditure including staffing and equipment</a:t>
            </a:r>
          </a:p>
          <a:p>
            <a:pPr marL="285750" indent="-285750">
              <a:buFont typeface="Arial" panose="020B0604020202020204" pitchFamily="34" charset="0"/>
              <a:buChar char="•"/>
            </a:pPr>
            <a:r>
              <a:rPr lang="en-GB" sz="1600" dirty="0"/>
              <a:t>We had a CIP target of £4.9m and achieved £5.4m</a:t>
            </a:r>
          </a:p>
          <a:p>
            <a:pPr marL="285750" indent="-285750">
              <a:buFont typeface="Arial" panose="020B0604020202020204" pitchFamily="34" charset="0"/>
              <a:buChar char="•"/>
            </a:pPr>
            <a:r>
              <a:rPr lang="en-GB" sz="1600" dirty="0"/>
              <a:t>We invested in business cases and cost pressures c£14m including Recovery, K25, Respiratory, Clinical Research Unit, additional beds, Occupational Health support for staff</a:t>
            </a:r>
          </a:p>
          <a:p>
            <a:pPr marL="285750" indent="-285750">
              <a:buFont typeface="Arial" panose="020B0604020202020204" pitchFamily="34" charset="0"/>
              <a:buChar char="•"/>
            </a:pPr>
            <a:r>
              <a:rPr lang="en-GB" sz="1600" dirty="0"/>
              <a:t>We invested in Capital expenditure of £19m including ED Plaza - Paediatrics, Critical Care, Breast screening, IT equipment, Medical Equipment, Xray and MRI</a:t>
            </a:r>
          </a:p>
          <a:p>
            <a:pPr marL="285750" indent="-285750">
              <a:buFont typeface="Arial" panose="020B0604020202020204" pitchFamily="34" charset="0"/>
              <a:buChar char="•"/>
            </a:pPr>
            <a:r>
              <a:rPr lang="en-GB" sz="1600" dirty="0"/>
              <a:t>Cash balance at the end of the year was £44.7m (following funding at the end of 2020/21)</a:t>
            </a:r>
          </a:p>
          <a:p>
            <a:pPr marL="285750" indent="-285750">
              <a:buFont typeface="Arial" panose="020B0604020202020204" pitchFamily="34" charset="0"/>
              <a:buChar char="•"/>
            </a:pPr>
            <a:r>
              <a:rPr lang="en-GB" sz="1600" dirty="0"/>
              <a:t>Audit opinion – unqualified accounts</a:t>
            </a:r>
            <a:endParaRPr lang="en-GB" sz="1600" dirty="0">
              <a:highlight>
                <a:srgbClr val="FFFF00"/>
              </a:highlight>
            </a:endParaRPr>
          </a:p>
        </p:txBody>
      </p:sp>
    </p:spTree>
    <p:extLst>
      <p:ext uri="{BB962C8B-B14F-4D97-AF65-F5344CB8AC3E}">
        <p14:creationId xmlns:p14="http://schemas.microsoft.com/office/powerpoint/2010/main" val="2346767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BD3C3260-6D02-4667-B16C-2D243996CB8E}"/>
              </a:ext>
            </a:extLst>
          </p:cNvPr>
          <p:cNvGraphicFramePr>
            <a:graphicFrameLocks noGrp="1"/>
          </p:cNvGraphicFramePr>
          <p:nvPr>
            <p:ph idx="1"/>
            <p:extLst>
              <p:ext uri="{D42A27DB-BD31-4B8C-83A1-F6EECF244321}">
                <p14:modId xmlns:p14="http://schemas.microsoft.com/office/powerpoint/2010/main" val="670662486"/>
              </p:ext>
            </p:extLst>
          </p:nvPr>
        </p:nvGraphicFramePr>
        <p:xfrm>
          <a:off x="1419260" y="196263"/>
          <a:ext cx="6838949" cy="3959352"/>
        </p:xfrm>
        <a:graphic>
          <a:graphicData uri="http://schemas.openxmlformats.org/drawingml/2006/table">
            <a:tbl>
              <a:tblPr firstRow="1" firstCol="1" bandRow="1"/>
              <a:tblGrid>
                <a:gridCol w="3185030">
                  <a:extLst>
                    <a:ext uri="{9D8B030D-6E8A-4147-A177-3AD203B41FA5}">
                      <a16:colId xmlns:a16="http://schemas.microsoft.com/office/drawing/2014/main" val="3630828530"/>
                    </a:ext>
                  </a:extLst>
                </a:gridCol>
                <a:gridCol w="478180">
                  <a:extLst>
                    <a:ext uri="{9D8B030D-6E8A-4147-A177-3AD203B41FA5}">
                      <a16:colId xmlns:a16="http://schemas.microsoft.com/office/drawing/2014/main" val="2262495448"/>
                    </a:ext>
                  </a:extLst>
                </a:gridCol>
                <a:gridCol w="2529575">
                  <a:extLst>
                    <a:ext uri="{9D8B030D-6E8A-4147-A177-3AD203B41FA5}">
                      <a16:colId xmlns:a16="http://schemas.microsoft.com/office/drawing/2014/main" val="2346706008"/>
                    </a:ext>
                  </a:extLst>
                </a:gridCol>
                <a:gridCol w="494068">
                  <a:extLst>
                    <a:ext uri="{9D8B030D-6E8A-4147-A177-3AD203B41FA5}">
                      <a16:colId xmlns:a16="http://schemas.microsoft.com/office/drawing/2014/main" val="1183935593"/>
                    </a:ext>
                  </a:extLst>
                </a:gridCol>
                <a:gridCol w="152096">
                  <a:extLst>
                    <a:ext uri="{9D8B030D-6E8A-4147-A177-3AD203B41FA5}">
                      <a16:colId xmlns:a16="http://schemas.microsoft.com/office/drawing/2014/main" val="3960711884"/>
                    </a:ext>
                  </a:extLst>
                </a:gridCol>
              </a:tblGrid>
              <a:tr h="161131">
                <a:tc>
                  <a:txBody>
                    <a:bodyPr/>
                    <a:lstStyle/>
                    <a:p>
                      <a:pPr>
                        <a:lnSpc>
                          <a:spcPct val="115000"/>
                        </a:lnSpc>
                        <a:spcAft>
                          <a:spcPts val="0"/>
                        </a:spcAft>
                      </a:pPr>
                      <a:r>
                        <a:rPr lang="en-GB"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Recurrent Revenue Business Cases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a:txBody>
                    <a:bodyPr/>
                    <a:lstStyle/>
                    <a:p>
                      <a:pPr algn="ctr">
                        <a:lnSpc>
                          <a:spcPct val="115000"/>
                        </a:lnSpc>
                        <a:spcAft>
                          <a:spcPts val="0"/>
                        </a:spcAft>
                      </a:pPr>
                      <a:r>
                        <a:rPr lang="en-GB"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£000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a:txBody>
                    <a:bodyPr/>
                    <a:lstStyle/>
                    <a:p>
                      <a:pPr>
                        <a:lnSpc>
                          <a:spcPct val="115000"/>
                        </a:lnSpc>
                        <a:spcAft>
                          <a:spcPts val="0"/>
                        </a:spcAft>
                      </a:pPr>
                      <a:r>
                        <a:rPr lang="en-GB"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Non-Recurrent Revenue Business Cases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gridSpan="2">
                  <a:txBody>
                    <a:bodyPr/>
                    <a:lstStyle/>
                    <a:p>
                      <a:pPr algn="ctr">
                        <a:lnSpc>
                          <a:spcPct val="115000"/>
                        </a:lnSpc>
                        <a:spcAft>
                          <a:spcPts val="0"/>
                        </a:spcAft>
                      </a:pPr>
                      <a:r>
                        <a:rPr lang="en-GB"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£000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hMerge="1">
                  <a:txBody>
                    <a:bodyPr/>
                    <a:lstStyle/>
                    <a:p>
                      <a:pPr algn="ctr">
                        <a:lnSpc>
                          <a:spcPct val="115000"/>
                        </a:lnSpc>
                        <a:spcAft>
                          <a:spcPts val="0"/>
                        </a:spcAft>
                      </a:pPr>
                      <a:r>
                        <a:rPr lang="en-GB"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£000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467370261"/>
                  </a:ext>
                </a:extLst>
              </a:tr>
              <a:tr h="161131">
                <a:tc>
                  <a:txBody>
                    <a:bodyPr/>
                    <a:lstStyle/>
                    <a:p>
                      <a:pP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Ward K25</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2,837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Diagnostic Recovery</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 1,127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1,127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092878"/>
                  </a:ext>
                </a:extLst>
              </a:tr>
              <a:tr h="161131">
                <a:tc>
                  <a:txBody>
                    <a:bodyPr/>
                    <a:lstStyle/>
                    <a:p>
                      <a:pP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Respiratory Clinical Model</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1,054</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Ward C21</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404</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404</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26788"/>
                  </a:ext>
                </a:extLst>
              </a:tr>
              <a:tr h="161131">
                <a:tc>
                  <a:txBody>
                    <a:bodyPr/>
                    <a:lstStyle/>
                    <a:p>
                      <a:pPr>
                        <a:lnSpc>
                          <a:spcPct val="115000"/>
                        </a:lnSpc>
                        <a:spcAft>
                          <a:spcPts val="0"/>
                        </a:spcAft>
                      </a:pPr>
                      <a:r>
                        <a:rPr lang="en-GB" sz="1000" b="0" i="0" u="none" strike="noStrike" dirty="0">
                          <a:solidFill>
                            <a:srgbClr val="000000"/>
                          </a:solidFill>
                          <a:effectLst/>
                          <a:latin typeface="Calibri" panose="020F0502020204030204" pitchFamily="34" charset="0"/>
                        </a:rPr>
                        <a:t>Lorenzo Update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830</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Occupational Health Proposed Structure</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333</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333</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382664"/>
                  </a:ext>
                </a:extLst>
              </a:tr>
              <a:tr h="161131">
                <a:tc>
                  <a:txBody>
                    <a:bodyPr/>
                    <a:lstStyle/>
                    <a:p>
                      <a:pP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18 Additional Beds</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683</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Nursing Incentive</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318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318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019058"/>
                  </a:ext>
                </a:extLst>
              </a:tr>
              <a:tr h="161131">
                <a:tc>
                  <a:txBody>
                    <a:bodyPr/>
                    <a:lstStyle/>
                    <a:p>
                      <a:pP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Rheumatology</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398</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Halton Clinical Research Unit</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276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276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446640"/>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cs typeface="Times New Roman" panose="02020603050405020304" pitchFamily="18" charset="0"/>
                        </a:rPr>
                        <a:t>Halton Clinical Research Unit</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385</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Ward A7 Nursing Extension</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254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254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826436"/>
                  </a:ext>
                </a:extLst>
              </a:tr>
              <a:tr h="161131">
                <a:tc>
                  <a:txBody>
                    <a:bodyPr/>
                    <a:lstStyle/>
                    <a:p>
                      <a:pPr algn="l" fontAlgn="b"/>
                      <a:r>
                        <a:rPr lang="en-GB" sz="1000" b="0" i="0" u="none" strike="noStrike" dirty="0">
                          <a:solidFill>
                            <a:srgbClr val="000000"/>
                          </a:solidFill>
                          <a:effectLst/>
                          <a:latin typeface="Calibri" panose="020F0502020204030204" pitchFamily="34" charset="0"/>
                        </a:rPr>
                        <a:t>  Occupational Health Proposed Structure</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277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Use of Temporary Staffing B3/B4</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253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253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2746003"/>
                  </a:ext>
                </a:extLst>
              </a:tr>
              <a:tr h="161131">
                <a:tc>
                  <a:txBody>
                    <a:bodyPr/>
                    <a:lstStyle/>
                    <a:p>
                      <a:pPr algn="l" fontAlgn="b"/>
                      <a:r>
                        <a:rPr lang="en-GB" sz="1000" b="0" i="0" u="none" strike="noStrike" dirty="0">
                          <a:solidFill>
                            <a:srgbClr val="000000"/>
                          </a:solidFill>
                          <a:effectLst/>
                          <a:latin typeface="Calibri" panose="020F0502020204030204" pitchFamily="34" charset="0"/>
                        </a:rPr>
                        <a:t>  Clinical Pharmacy Service to ED Department</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267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IPC Nursing</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212</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212</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488315"/>
                  </a:ext>
                </a:extLst>
              </a:tr>
              <a:tr h="161131">
                <a:tc>
                  <a:txBody>
                    <a:bodyPr/>
                    <a:lstStyle/>
                    <a:p>
                      <a:pPr algn="l" fontAlgn="b"/>
                      <a:r>
                        <a:rPr lang="en-GB" sz="1000" b="0" i="0" u="none" strike="noStrike" dirty="0">
                          <a:solidFill>
                            <a:srgbClr val="000000"/>
                          </a:solidFill>
                          <a:effectLst/>
                          <a:latin typeface="Calibri" panose="020F0502020204030204" pitchFamily="34" charset="0"/>
                        </a:rPr>
                        <a:t>  RTT Validation Team</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183</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Respiratory Clinical Model</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198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198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272493"/>
                  </a:ext>
                </a:extLst>
              </a:tr>
              <a:tr h="161131">
                <a:tc>
                  <a:txBody>
                    <a:bodyPr/>
                    <a:lstStyle/>
                    <a:p>
                      <a:pPr algn="l" fontAlgn="b"/>
                      <a:r>
                        <a:rPr lang="en-GB" sz="1000" b="0" i="0" u="none" strike="noStrike" dirty="0">
                          <a:solidFill>
                            <a:srgbClr val="000000"/>
                          </a:solidFill>
                          <a:effectLst/>
                          <a:latin typeface="Calibri" panose="020F0502020204030204" pitchFamily="34" charset="0"/>
                        </a:rPr>
                        <a:t>  Acute Kidney Injury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177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Acute Kidney Injury</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178</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178</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28852"/>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cs typeface="Times New Roman" panose="02020603050405020304" pitchFamily="18" charset="0"/>
                        </a:rPr>
                        <a:t>ITU Non-Pay - Consumables &amp; Drugs</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150</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Tier 3 Cardiology Cover</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136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136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788716"/>
                  </a:ext>
                </a:extLst>
              </a:tr>
              <a:tr h="161131">
                <a:tc>
                  <a:txBody>
                    <a:bodyPr/>
                    <a:lstStyle/>
                    <a:p>
                      <a:pP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Screening and Testing Arrangements</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137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Winter / Ward B3</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100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100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132600"/>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err="1">
                          <a:effectLst/>
                          <a:latin typeface="Calibri" panose="020F0502020204030204" pitchFamily="34" charset="0"/>
                          <a:ea typeface="Calibri" panose="020F0502020204030204" pitchFamily="34" charset="0"/>
                          <a:cs typeface="Times New Roman" panose="02020603050405020304" pitchFamily="18" charset="0"/>
                        </a:rPr>
                        <a:t>Tazocin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120</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Staff Counsellor</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76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76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00149"/>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cs typeface="Times New Roman" panose="02020603050405020304" pitchFamily="18" charset="0"/>
                        </a:rPr>
                        <a:t>IPC Nursing</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106</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Student Nurses Incentive Scheme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58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58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783975"/>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cs typeface="Times New Roman" panose="02020603050405020304" pitchFamily="18" charset="0"/>
                        </a:rPr>
                        <a:t>Diagnostic Recovery</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97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Rheumatology</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54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54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1028864"/>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err="1">
                          <a:effectLst/>
                          <a:latin typeface="Calibri" panose="020F0502020204030204" pitchFamily="34" charset="0"/>
                          <a:ea typeface="Calibri" panose="020F0502020204030204" pitchFamily="34" charset="0"/>
                          <a:cs typeface="Times New Roman" panose="02020603050405020304" pitchFamily="18" charset="0"/>
                        </a:rPr>
                        <a:t>Airseal</a:t>
                      </a:r>
                      <a:r>
                        <a:rPr lang="en-GB" sz="1000" dirty="0">
                          <a:effectLst/>
                          <a:latin typeface="Calibri" panose="020F0502020204030204" pitchFamily="34" charset="0"/>
                          <a:ea typeface="Calibri" panose="020F0502020204030204" pitchFamily="34" charset="0"/>
                          <a:cs typeface="Times New Roman" panose="02020603050405020304" pitchFamily="18" charset="0"/>
                        </a:rPr>
                        <a:t> intelligent Co2 insufflator and smoke evacuator</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97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Health &amp; Safety Staffing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50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50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293738"/>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err="1">
                          <a:effectLst/>
                          <a:latin typeface="Calibri" panose="020F0502020204030204" pitchFamily="34" charset="0"/>
                          <a:ea typeface="Calibri" panose="020F0502020204030204" pitchFamily="34" charset="0"/>
                          <a:cs typeface="Times New Roman" panose="02020603050405020304" pitchFamily="18" charset="0"/>
                        </a:rPr>
                        <a:t>Coaguchek</a:t>
                      </a:r>
                      <a:r>
                        <a:rPr lang="en-GB" sz="1000" dirty="0">
                          <a:effectLst/>
                          <a:latin typeface="Calibri" panose="020F0502020204030204" pitchFamily="34" charset="0"/>
                          <a:ea typeface="Calibri" panose="020F0502020204030204" pitchFamily="34" charset="0"/>
                          <a:cs typeface="Times New Roman" panose="02020603050405020304" pitchFamily="18" charset="0"/>
                        </a:rPr>
                        <a:t> Consumables</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83</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Other</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defTabSz="9144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745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r>
                        <a:rPr lang="en-GB" sz="1000" b="0" i="0" u="none" strike="noStrike" dirty="0">
                          <a:solidFill>
                            <a:srgbClr val="000000"/>
                          </a:solidFill>
                          <a:effectLst/>
                          <a:latin typeface="Calibri" panose="020F0502020204030204" pitchFamily="34" charset="0"/>
                        </a:rPr>
                        <a:t>              745 </a:t>
                      </a:r>
                    </a:p>
                  </a:txBody>
                  <a:tcPr marL="8252" marR="8252" marT="82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870563"/>
                  </a:ext>
                </a:extLst>
              </a:tr>
              <a:tr h="161131">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cs typeface="Times New Roman" panose="02020603050405020304" pitchFamily="18" charset="0"/>
                        </a:rPr>
                        <a:t>Patient Flow</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81</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gridSpan="2">
                  <a:txBody>
                    <a:bodyPr/>
                    <a:lstStyle/>
                    <a:p>
                      <a:pPr algn="ctr">
                        <a:lnSpc>
                          <a:spcPct val="115000"/>
                        </a:lnSpc>
                        <a:spcAft>
                          <a:spcPts val="0"/>
                        </a:spcAft>
                      </a:pPr>
                      <a:r>
                        <a:rPr lang="en-GB" sz="10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4,772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hMerge="1">
                  <a:txBody>
                    <a:bodyPr/>
                    <a:lstStyle/>
                    <a:p>
                      <a:pPr marL="0" algn="r" defTabSz="685800" rtl="0" eaLnBrk="1" latinLnBrk="0" hangingPunct="1">
                        <a:lnSpc>
                          <a:spcPct val="115000"/>
                        </a:lnSpc>
                        <a:spcAft>
                          <a:spcPts val="0"/>
                        </a:spcAft>
                      </a:pPr>
                      <a:r>
                        <a:rPr lang="en-GB" sz="10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4,772</a:t>
                      </a:r>
                    </a:p>
                  </a:txBody>
                  <a:tcPr marL="61204" marR="612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794197890"/>
                  </a:ext>
                </a:extLst>
              </a:tr>
              <a:tr h="161131">
                <a:tc>
                  <a:txBody>
                    <a:bodyPr/>
                    <a:lstStyle/>
                    <a:p>
                      <a:pPr marL="0" algn="l" defTabSz="6858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  Procurement Support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67</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GB"/>
                    </a:p>
                  </a:txBody>
                  <a:tcPr/>
                </a:tc>
                <a:tc hMerge="1">
                  <a:txBody>
                    <a:bodyPr/>
                    <a:lstStyle/>
                    <a:p>
                      <a:pPr marL="0" algn="r" defTabSz="685800" rtl="0" eaLnBrk="1" latinLnBrk="0" hangingPunct="1">
                        <a:lnSpc>
                          <a:spcPct val="115000"/>
                        </a:lnSpc>
                        <a:spcAft>
                          <a:spcPts val="0"/>
                        </a:spcAft>
                      </a:pPr>
                      <a:endParaRPr lang="en-GB" sz="9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56514" marR="56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6467792"/>
                  </a:ext>
                </a:extLst>
              </a:tr>
              <a:tr h="161131">
                <a:tc>
                  <a:txBody>
                    <a:bodyPr/>
                    <a:lstStyle/>
                    <a:p>
                      <a:pPr marL="0" marR="0" lvl="0" indent="0" algn="l" defTabSz="685800" rtl="0" eaLnBrk="1" fontAlgn="b" latinLnBrk="0" hangingPunct="1">
                        <a:lnSpc>
                          <a:spcPct val="115000"/>
                        </a:lnSpc>
                        <a:spcBef>
                          <a:spcPts val="0"/>
                        </a:spcBef>
                        <a:spcAft>
                          <a:spcPts val="0"/>
                        </a:spcAft>
                        <a:buClrTx/>
                        <a:buSzTx/>
                        <a:buFontTx/>
                        <a:buNone/>
                        <a:tabLst/>
                        <a:defRPr/>
                      </a:pPr>
                      <a:r>
                        <a:rPr lang="en-GB" sz="1000" kern="1200" dirty="0">
                          <a:solidFill>
                            <a:schemeClr val="tx1"/>
                          </a:solidFill>
                          <a:effectLst/>
                          <a:latin typeface="Calibri" panose="020F0502020204030204" pitchFamily="34" charset="0"/>
                          <a:cs typeface="Times New Roman" panose="02020603050405020304" pitchFamily="18" charset="0"/>
                        </a:rPr>
                        <a:t>  Health &amp; Safety Staffing </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65</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endParaRPr lang="en-GB" sz="1000" b="0" i="0" u="none" strike="noStrike" dirty="0">
                        <a:solidFill>
                          <a:srgbClr val="000000"/>
                        </a:solidFill>
                        <a:effectLst/>
                        <a:latin typeface="Calibri" panose="020F0502020204030204" pitchFamily="34" charset="0"/>
                      </a:endParaRPr>
                    </a:p>
                  </a:txBody>
                  <a:tcPr marL="6189" marR="6189" marT="6189" marB="0" anchor="b">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l" fontAlgn="b"/>
                      <a:endParaRPr lang="en-GB" sz="1000" b="0" i="0" u="none" strike="noStrike" dirty="0">
                        <a:solidFill>
                          <a:srgbClr val="000000"/>
                        </a:solidFill>
                        <a:effectLst/>
                        <a:latin typeface="Calibri" panose="020F0502020204030204" pitchFamily="34" charset="0"/>
                      </a:endParaRPr>
                    </a:p>
                  </a:txBody>
                  <a:tcPr marL="8252" marR="8252" marT="825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en-GB" sz="1000" b="0" i="0" u="none" strike="noStrike" dirty="0">
                        <a:solidFill>
                          <a:srgbClr val="000000"/>
                        </a:solidFill>
                        <a:effectLst/>
                        <a:latin typeface="Calibri" panose="020F0502020204030204" pitchFamily="34" charset="0"/>
                      </a:endParaRPr>
                    </a:p>
                  </a:txBody>
                  <a:tcPr marL="6189" marR="6189" marT="6189" marB="0" anchor="b">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2561593"/>
                  </a:ext>
                </a:extLst>
              </a:tr>
              <a:tr h="161131">
                <a:tc>
                  <a:txBody>
                    <a:bodyPr/>
                    <a:lstStyle/>
                    <a:p>
                      <a:pPr marL="0" algn="l" defTabSz="6858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  Radiology Porters</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48</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r" defTabSz="685800" rtl="0" eaLnBrk="1" latinLnBrk="0" hangingPunct="1">
                        <a:lnSpc>
                          <a:spcPct val="115000"/>
                        </a:lnSpc>
                        <a:spcAft>
                          <a:spcPts val="0"/>
                        </a:spcAft>
                      </a:pPr>
                      <a:endParaRPr lang="en-GB" sz="10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45903" marR="45903"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37229780"/>
                  </a:ext>
                </a:extLst>
              </a:tr>
              <a:tr h="161131">
                <a:tc>
                  <a:txBody>
                    <a:bodyPr/>
                    <a:lstStyle/>
                    <a:p>
                      <a:pPr marL="0" algn="l" defTabSz="685800" rtl="0" eaLnBrk="1" fontAlgn="b" latinLnBrk="0" hangingPunct="1">
                        <a:lnSpc>
                          <a:spcPct val="115000"/>
                        </a:lnSpc>
                        <a:spcAft>
                          <a:spcPts val="0"/>
                        </a:spcAft>
                      </a:pPr>
                      <a:r>
                        <a:rPr lang="en-GB" sz="1000" kern="1200" dirty="0">
                          <a:solidFill>
                            <a:schemeClr val="tx1"/>
                          </a:solidFill>
                          <a:effectLst/>
                          <a:latin typeface="Calibri" panose="020F0502020204030204" pitchFamily="34" charset="0"/>
                          <a:cs typeface="Times New Roman" panose="02020603050405020304" pitchFamily="18" charset="0"/>
                        </a:rPr>
                        <a:t>  Other</a:t>
                      </a:r>
                    </a:p>
                  </a:txBody>
                  <a:tcPr marL="6189" marR="6189" marT="61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823</a:t>
                      </a:r>
                    </a:p>
                  </a:txBody>
                  <a:tcPr marL="45903" marR="459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l" defTabSz="685800" rtl="0" eaLnBrk="1" fontAlgn="b" latinLnBrk="0" hangingPunct="1">
                        <a:lnSpc>
                          <a:spcPct val="115000"/>
                        </a:lnSpc>
                        <a:spcAft>
                          <a:spcPts val="0"/>
                        </a:spcAft>
                      </a:pPr>
                      <a:endParaRPr lang="en-GB" sz="1000" kern="1200" dirty="0">
                        <a:solidFill>
                          <a:schemeClr val="tx1"/>
                        </a:solidFill>
                        <a:effectLst/>
                        <a:latin typeface="Calibri" panose="020F0502020204030204" pitchFamily="34" charset="0"/>
                        <a:cs typeface="Times New Roman" panose="02020603050405020304" pitchFamily="18" charset="0"/>
                      </a:endParaRPr>
                    </a:p>
                  </a:txBody>
                  <a:tcPr marL="6189" marR="6189" marT="6189" marB="0" anchor="b">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l" defTabSz="685800" rtl="0" eaLnBrk="1" fontAlgn="b" latinLnBrk="0" hangingPunct="1">
                        <a:lnSpc>
                          <a:spcPct val="115000"/>
                        </a:lnSpc>
                        <a:spcAft>
                          <a:spcPts val="0"/>
                        </a:spcAft>
                      </a:pPr>
                      <a:endParaRPr lang="en-GB" sz="1000" kern="1200" dirty="0">
                        <a:solidFill>
                          <a:schemeClr val="tx1"/>
                        </a:solidFill>
                        <a:effectLst/>
                        <a:latin typeface="Calibri" panose="020F0502020204030204" pitchFamily="34" charset="0"/>
                        <a:cs typeface="Times New Roman" panose="02020603050405020304" pitchFamily="18" charset="0"/>
                      </a:endParaRPr>
                    </a:p>
                  </a:txBody>
                  <a:tcPr marL="8252" marR="8252" marT="825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b">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55540816"/>
                  </a:ext>
                </a:extLst>
              </a:tr>
              <a:tr h="161131">
                <a:tc>
                  <a:txBody>
                    <a:bodyPr/>
                    <a:lstStyle/>
                    <a:p>
                      <a:pPr>
                        <a:lnSpc>
                          <a:spcPct val="115000"/>
                        </a:lnSpc>
                        <a:spcAft>
                          <a:spcPts val="0"/>
                        </a:spcAft>
                      </a:pPr>
                      <a:r>
                        <a:rPr lang="en-GB"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a:txBody>
                    <a:bodyPr/>
                    <a:lstStyle/>
                    <a:p>
                      <a:pPr marL="0" algn="ctr" defTabSz="685800" rtl="0" eaLnBrk="1" latinLnBrk="0" hangingPunct="1">
                        <a:lnSpc>
                          <a:spcPct val="115000"/>
                        </a:lnSpc>
                        <a:spcAft>
                          <a:spcPts val="0"/>
                        </a:spcAft>
                      </a:pPr>
                      <a:r>
                        <a:rPr lang="en-GB" sz="10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9,273</a:t>
                      </a:r>
                    </a:p>
                  </a:txBody>
                  <a:tcPr marL="45903" marR="459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685"/>
                    </a:solidFill>
                  </a:tcPr>
                </a:tc>
                <a:tc gridSpan="2">
                  <a:txBody>
                    <a:bodyPr/>
                    <a:lstStyle/>
                    <a:p>
                      <a:pP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903" marR="45903"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04" marR="6120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r" defTabSz="685800" rtl="0" eaLnBrk="1" latinLnBrk="0" hangingPunct="1">
                        <a:lnSpc>
                          <a:spcPct val="115000"/>
                        </a:lnSpc>
                        <a:spcAft>
                          <a:spcPts val="0"/>
                        </a:spcAft>
                      </a:pPr>
                      <a:endParaRPr lang="en-GB" sz="10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45903" marR="45903"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25970320"/>
                  </a:ext>
                </a:extLst>
              </a:tr>
            </a:tbl>
          </a:graphicData>
        </a:graphic>
      </p:graphicFrame>
      <p:sp>
        <p:nvSpPr>
          <p:cNvPr id="12" name="Text Box 104">
            <a:extLst>
              <a:ext uri="{FF2B5EF4-FFF2-40B4-BE49-F238E27FC236}">
                <a16:creationId xmlns:a16="http://schemas.microsoft.com/office/drawing/2014/main" id="{D4B23585-3B3D-499F-A1CF-4F83B07B1C24}"/>
              </a:ext>
            </a:extLst>
          </p:cNvPr>
          <p:cNvSpPr txBox="1"/>
          <p:nvPr/>
        </p:nvSpPr>
        <p:spPr>
          <a:xfrm>
            <a:off x="5287993" y="3539752"/>
            <a:ext cx="2588141" cy="331421"/>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horz" wrap="square" lIns="74271" tIns="37136" rIns="74271" bIns="37136" numCol="1" spcCol="0" rtlCol="0" fromWordArt="0" anchor="t" anchorCtr="0" forceAA="0" compatLnSpc="1">
            <a:prstTxWarp prst="textNoShape">
              <a:avLst/>
            </a:prstTxWarp>
            <a:noAutofit/>
          </a:bodyPr>
          <a:lstStyle/>
          <a:p>
            <a:pPr algn="ctr">
              <a:lnSpc>
                <a:spcPct val="115000"/>
              </a:lnSpc>
              <a:spcAft>
                <a:spcPts val="812"/>
              </a:spcAft>
            </a:pPr>
            <a:r>
              <a:rPr lang="en-GB" sz="1000" dirty="0">
                <a:solidFill>
                  <a:srgbClr val="AF1685"/>
                </a:solidFill>
                <a:latin typeface="Arial Rounded MT Bold" panose="020F0704030504030204" pitchFamily="34" charset="0"/>
                <a:ea typeface="Calibri" panose="020F0502020204030204" pitchFamily="34" charset="0"/>
                <a:cs typeface="Times New Roman" panose="02020603050405020304" pitchFamily="18" charset="0"/>
              </a:rPr>
              <a:t>Total Revenue Investment £14.045m</a:t>
            </a:r>
            <a:endParaRPr lang="en-GB" sz="900" dirty="0">
              <a:solidFill>
                <a:srgbClr val="AF1685"/>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A98209B-FE7D-46C9-9698-52C31D066E2B}"/>
              </a:ext>
            </a:extLst>
          </p:cNvPr>
          <p:cNvSpPr txBox="1"/>
          <p:nvPr/>
        </p:nvSpPr>
        <p:spPr>
          <a:xfrm>
            <a:off x="1365472" y="4245113"/>
            <a:ext cx="7322073" cy="707886"/>
          </a:xfrm>
          <a:prstGeom prst="rect">
            <a:avLst/>
          </a:prstGeom>
          <a:solidFill>
            <a:schemeClr val="bg1"/>
          </a:solidFill>
        </p:spPr>
        <p:txBody>
          <a:bodyPr wrap="square" rtlCol="0">
            <a:spAutoFit/>
          </a:bodyPr>
          <a:lstStyle/>
          <a:p>
            <a:pPr marL="139260" indent="-139260">
              <a:buFont typeface="Arial" panose="020B0604020202020204" pitchFamily="34" charset="0"/>
              <a:buChar char="•"/>
            </a:pPr>
            <a:r>
              <a:rPr lang="en-GB" sz="1000" dirty="0"/>
              <a:t>‘Other’ recurrent investment includes an Occupational Health Trainee nurse, investment in Equality, Diversity and Inclusion and an Undergraduate Skills Lab</a:t>
            </a:r>
          </a:p>
          <a:p>
            <a:endParaRPr lang="en-GB" sz="1000" dirty="0"/>
          </a:p>
          <a:p>
            <a:pPr marL="139260" indent="-139260">
              <a:buFont typeface="Arial" panose="020B0604020202020204" pitchFamily="34" charset="0"/>
              <a:buChar char="•"/>
            </a:pPr>
            <a:r>
              <a:rPr lang="en-GB" sz="1000" dirty="0"/>
              <a:t>‘Other’ non-recurrent investment includes Critical Care on call, Procurement support and an Undergraduate Skills Lab</a:t>
            </a:r>
          </a:p>
        </p:txBody>
      </p:sp>
      <p:sp>
        <p:nvSpPr>
          <p:cNvPr id="9" name="Rectangle 8">
            <a:extLst>
              <a:ext uri="{FF2B5EF4-FFF2-40B4-BE49-F238E27FC236}">
                <a16:creationId xmlns:a16="http://schemas.microsoft.com/office/drawing/2014/main" id="{6FAB92F4-9D6F-46FD-AABD-0E5189BEF6B0}"/>
              </a:ext>
            </a:extLst>
          </p:cNvPr>
          <p:cNvSpPr/>
          <p:nvPr/>
        </p:nvSpPr>
        <p:spPr>
          <a:xfrm>
            <a:off x="205" y="-2958"/>
            <a:ext cx="1132866" cy="5143500"/>
          </a:xfrm>
          <a:prstGeom prst="rect">
            <a:avLst/>
          </a:prstGeom>
          <a:solidFill>
            <a:srgbClr val="89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35781161-C6C8-4AD2-A89C-A3CFCCB6D22D}"/>
              </a:ext>
            </a:extLst>
          </p:cNvPr>
          <p:cNvSpPr>
            <a:spLocks noGrp="1"/>
          </p:cNvSpPr>
          <p:nvPr>
            <p:ph type="title"/>
          </p:nvPr>
        </p:nvSpPr>
        <p:spPr>
          <a:xfrm rot="16200000">
            <a:off x="-2027874" y="1978607"/>
            <a:ext cx="5143500" cy="994172"/>
          </a:xfrm>
        </p:spPr>
        <p:txBody>
          <a:bodyPr>
            <a:noAutofit/>
          </a:bodyPr>
          <a:lstStyle/>
          <a:p>
            <a:pPr algn="ctr"/>
            <a:r>
              <a:rPr lang="en-GB" sz="2700" dirty="0">
                <a:solidFill>
                  <a:schemeClr val="bg1"/>
                </a:solidFill>
                <a:latin typeface="Arial Rounded MT Bold" panose="020F0704030504030204" pitchFamily="34" charset="0"/>
              </a:rPr>
              <a:t>Significant Revenue Investment 2021/22</a:t>
            </a:r>
            <a:endParaRPr lang="en-GB" sz="2700" dirty="0">
              <a:solidFill>
                <a:schemeClr val="bg1"/>
              </a:solidFill>
              <a:highlight>
                <a:srgbClr val="FFFF00"/>
              </a:highlight>
              <a:latin typeface="Arial Rounded MT Bold" panose="020F0704030504030204" pitchFamily="34" charset="0"/>
            </a:endParaRPr>
          </a:p>
        </p:txBody>
      </p:sp>
    </p:spTree>
    <p:extLst>
      <p:ext uri="{BB962C8B-B14F-4D97-AF65-F5344CB8AC3E}">
        <p14:creationId xmlns:p14="http://schemas.microsoft.com/office/powerpoint/2010/main" val="188618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A1306F-59B3-44D5-BECF-641FC21A356B}"/>
              </a:ext>
            </a:extLst>
          </p:cNvPr>
          <p:cNvSpPr/>
          <p:nvPr/>
        </p:nvSpPr>
        <p:spPr>
          <a:xfrm>
            <a:off x="0" y="-25397"/>
            <a:ext cx="1132866" cy="5143500"/>
          </a:xfrm>
          <a:prstGeom prst="rect">
            <a:avLst/>
          </a:prstGeom>
          <a:solidFill>
            <a:srgbClr val="89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aphicFrame>
        <p:nvGraphicFramePr>
          <p:cNvPr id="9" name="Content Placeholder 8">
            <a:extLst>
              <a:ext uri="{FF2B5EF4-FFF2-40B4-BE49-F238E27FC236}">
                <a16:creationId xmlns:a16="http://schemas.microsoft.com/office/drawing/2014/main" id="{2B2631DB-6A54-4292-BE40-3F192CE24FBD}"/>
              </a:ext>
            </a:extLst>
          </p:cNvPr>
          <p:cNvGraphicFramePr>
            <a:graphicFrameLocks noGrp="1"/>
          </p:cNvGraphicFramePr>
          <p:nvPr>
            <p:ph idx="1"/>
            <p:extLst>
              <p:ext uri="{D42A27DB-BD31-4B8C-83A1-F6EECF244321}">
                <p14:modId xmlns:p14="http://schemas.microsoft.com/office/powerpoint/2010/main" val="4089337522"/>
              </p:ext>
            </p:extLst>
          </p:nvPr>
        </p:nvGraphicFramePr>
        <p:xfrm>
          <a:off x="1350552" y="443911"/>
          <a:ext cx="6809892" cy="3759210"/>
        </p:xfrm>
        <a:graphic>
          <a:graphicData uri="http://schemas.openxmlformats.org/drawingml/2006/table">
            <a:tbl>
              <a:tblPr/>
              <a:tblGrid>
                <a:gridCol w="6134100">
                  <a:extLst>
                    <a:ext uri="{9D8B030D-6E8A-4147-A177-3AD203B41FA5}">
                      <a16:colId xmlns:a16="http://schemas.microsoft.com/office/drawing/2014/main" val="325079491"/>
                    </a:ext>
                  </a:extLst>
                </a:gridCol>
                <a:gridCol w="675792">
                  <a:extLst>
                    <a:ext uri="{9D8B030D-6E8A-4147-A177-3AD203B41FA5}">
                      <a16:colId xmlns:a16="http://schemas.microsoft.com/office/drawing/2014/main" val="577568192"/>
                    </a:ext>
                  </a:extLst>
                </a:gridCol>
              </a:tblGrid>
              <a:tr h="208845">
                <a:tc>
                  <a:txBody>
                    <a:bodyPr/>
                    <a:lstStyle/>
                    <a:p>
                      <a:pPr algn="l" rtl="0" fontAlgn="ctr"/>
                      <a:r>
                        <a:rPr lang="en-GB" sz="1200" b="1" i="0" u="none" strike="noStrike" dirty="0">
                          <a:solidFill>
                            <a:srgbClr val="FFFFFF"/>
                          </a:solidFill>
                          <a:effectLst/>
                          <a:latin typeface="Calibri" panose="020F0502020204030204" pitchFamily="34" charset="0"/>
                        </a:rPr>
                        <a:t>Investment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F57"/>
                    </a:solidFill>
                  </a:tcPr>
                </a:tc>
                <a:tc>
                  <a:txBody>
                    <a:bodyPr/>
                    <a:lstStyle/>
                    <a:p>
                      <a:pPr algn="ctr" rtl="0" fontAlgn="ctr"/>
                      <a:r>
                        <a:rPr lang="en-GB" sz="1200" b="1" i="0" u="none" strike="noStrike" dirty="0">
                          <a:solidFill>
                            <a:srgbClr val="FFFFFF"/>
                          </a:solidFill>
                          <a:effectLst/>
                          <a:latin typeface="Calibri" panose="020F0502020204030204" pitchFamily="34" charset="0"/>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F57"/>
                    </a:solidFill>
                  </a:tcPr>
                </a:tc>
                <a:extLst>
                  <a:ext uri="{0D108BD9-81ED-4DB2-BD59-A6C34878D82A}">
                    <a16:rowId xmlns:a16="http://schemas.microsoft.com/office/drawing/2014/main" val="2234302788"/>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Core Programme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7,853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6918786"/>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ED Plaza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3,329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454156"/>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Breast Unit Relocation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1,034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998044"/>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Diagnostics Digital Capability Programme (DDCP)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993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842564"/>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MRI Estates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897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323065"/>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ICU / Ward B18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816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004312"/>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Paediatrics (Children’s Outpatients)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810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222419"/>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Urology (Estates)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801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6643316"/>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Cardiac Catheterisation Suite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656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289282"/>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Shopping City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407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61753"/>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Modular Building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291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459218"/>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NHSX Cyber Network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278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819612"/>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Patient Flow (Targeted Investment Fund Digital)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263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333485"/>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Digital Maternity UTF (Unified Tech Fund)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260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107084"/>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Radiology - Fluoroscopy Room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249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464179"/>
                  </a:ext>
                </a:extLst>
              </a:tr>
              <a:tr h="208845">
                <a:tc>
                  <a:txBody>
                    <a:bodyPr/>
                    <a:lstStyle/>
                    <a:p>
                      <a:pPr algn="l" rtl="0" fontAlgn="ctr"/>
                      <a:r>
                        <a:rPr lang="en-GB" sz="1200" b="0" i="0" u="none" strike="noStrike" dirty="0">
                          <a:solidFill>
                            <a:srgbClr val="000000"/>
                          </a:solidFill>
                          <a:effectLst/>
                          <a:latin typeface="Calibri" panose="020F0502020204030204" pitchFamily="34" charset="0"/>
                        </a:rPr>
                        <a:t> Devices Refresh Agile Working - NHSX Frontline Digitalisation Bids  - Enabling Digital Infrastructure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212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344866"/>
                  </a:ext>
                </a:extLst>
              </a:tr>
              <a:tr h="208845">
                <a:tc>
                  <a:txBody>
                    <a:bodyPr/>
                    <a:lstStyle/>
                    <a:p>
                      <a:pPr algn="l" rtl="0" fontAlgn="ctr"/>
                      <a:r>
                        <a:rPr lang="en-GB" sz="1200" b="1" i="0" u="none" strike="noStrike" dirty="0">
                          <a:solidFill>
                            <a:srgbClr val="FFFFFF"/>
                          </a:solidFill>
                          <a:effectLst/>
                          <a:latin typeface="Calibri" panose="020F0502020204030204" pitchFamily="34" charset="0"/>
                        </a:rPr>
                        <a:t> Total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F57"/>
                    </a:solidFill>
                  </a:tcPr>
                </a:tc>
                <a:tc>
                  <a:txBody>
                    <a:bodyPr/>
                    <a:lstStyle/>
                    <a:p>
                      <a:pPr algn="ctr" rtl="0" fontAlgn="ctr"/>
                      <a:r>
                        <a:rPr lang="en-GB" sz="1200" b="1" i="0" u="none" strike="noStrike" dirty="0">
                          <a:solidFill>
                            <a:srgbClr val="FFFFFF"/>
                          </a:solidFill>
                          <a:effectLst/>
                          <a:latin typeface="Calibri" panose="020F0502020204030204" pitchFamily="34" charset="0"/>
                        </a:rPr>
                        <a:t>19,149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6F57"/>
                    </a:solidFill>
                  </a:tcPr>
                </a:tc>
                <a:extLst>
                  <a:ext uri="{0D108BD9-81ED-4DB2-BD59-A6C34878D82A}">
                    <a16:rowId xmlns:a16="http://schemas.microsoft.com/office/drawing/2014/main" val="2891568946"/>
                  </a:ext>
                </a:extLst>
              </a:tr>
            </a:tbl>
          </a:graphicData>
        </a:graphic>
      </p:graphicFrame>
      <p:sp>
        <p:nvSpPr>
          <p:cNvPr id="7" name="Title 1">
            <a:extLst>
              <a:ext uri="{FF2B5EF4-FFF2-40B4-BE49-F238E27FC236}">
                <a16:creationId xmlns:a16="http://schemas.microsoft.com/office/drawing/2014/main" id="{E87057B6-7DBF-48BA-8DD5-0DAE3FC515FA}"/>
              </a:ext>
            </a:extLst>
          </p:cNvPr>
          <p:cNvSpPr txBox="1">
            <a:spLocks/>
          </p:cNvSpPr>
          <p:nvPr/>
        </p:nvSpPr>
        <p:spPr>
          <a:xfrm rot="16200000">
            <a:off x="-1660938" y="1933394"/>
            <a:ext cx="4454742"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700" dirty="0">
                <a:solidFill>
                  <a:schemeClr val="bg1"/>
                </a:solidFill>
                <a:latin typeface="Arial Rounded MT Bold" panose="020F0704030504030204" pitchFamily="34" charset="0"/>
              </a:rPr>
              <a:t>Significant Capital Investment 2021/22</a:t>
            </a:r>
            <a:endParaRPr lang="en-GB" sz="2700" dirty="0">
              <a:solidFill>
                <a:schemeClr val="bg1"/>
              </a:solidFill>
              <a:highlight>
                <a:srgbClr val="FFFF00"/>
              </a:highlight>
              <a:latin typeface="Arial Rounded MT Bold" panose="020F0704030504030204" pitchFamily="34" charset="0"/>
            </a:endParaRPr>
          </a:p>
        </p:txBody>
      </p:sp>
    </p:spTree>
    <p:extLst>
      <p:ext uri="{BB962C8B-B14F-4D97-AF65-F5344CB8AC3E}">
        <p14:creationId xmlns:p14="http://schemas.microsoft.com/office/powerpoint/2010/main" val="3954796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9FFD-B9C8-303C-3E31-BCF060F1E7B5}"/>
              </a:ext>
            </a:extLst>
          </p:cNvPr>
          <p:cNvSpPr>
            <a:spLocks noGrp="1"/>
          </p:cNvSpPr>
          <p:nvPr>
            <p:ph type="title"/>
          </p:nvPr>
        </p:nvSpPr>
        <p:spPr>
          <a:xfrm>
            <a:off x="242047" y="64172"/>
            <a:ext cx="8229600" cy="857250"/>
          </a:xfrm>
        </p:spPr>
        <p:txBody>
          <a:bodyPr>
            <a:normAutofit/>
          </a:bodyPr>
          <a:lstStyle/>
          <a:p>
            <a:r>
              <a:rPr lang="en-GB" sz="2800" dirty="0"/>
              <a:t>What is 2022/23 looking like?</a:t>
            </a:r>
          </a:p>
        </p:txBody>
      </p:sp>
      <p:sp>
        <p:nvSpPr>
          <p:cNvPr id="3" name="Content Placeholder 2">
            <a:extLst>
              <a:ext uri="{FF2B5EF4-FFF2-40B4-BE49-F238E27FC236}">
                <a16:creationId xmlns:a16="http://schemas.microsoft.com/office/drawing/2014/main" id="{9460E6AB-938C-52BE-2B07-D262077F0D54}"/>
              </a:ext>
            </a:extLst>
          </p:cNvPr>
          <p:cNvSpPr>
            <a:spLocks noGrp="1"/>
          </p:cNvSpPr>
          <p:nvPr>
            <p:ph idx="1"/>
          </p:nvPr>
        </p:nvSpPr>
        <p:spPr>
          <a:xfrm>
            <a:off x="242047" y="1001044"/>
            <a:ext cx="7640544" cy="3882292"/>
          </a:xfrm>
        </p:spPr>
        <p:txBody>
          <a:bodyPr>
            <a:normAutofit/>
          </a:bodyPr>
          <a:lstStyle/>
          <a:p>
            <a:pPr>
              <a:buClrTx/>
              <a:buFont typeface="Arial" panose="020B0604020202020204" pitchFamily="34" charset="0"/>
              <a:buChar char="•"/>
            </a:pPr>
            <a:r>
              <a:rPr lang="en-GB" sz="1600" dirty="0">
                <a:solidFill>
                  <a:schemeClr val="tx1"/>
                </a:solidFill>
              </a:rPr>
              <a:t>Block Contract continues</a:t>
            </a:r>
          </a:p>
          <a:p>
            <a:pPr>
              <a:buClrTx/>
              <a:buFont typeface="Arial" panose="020B0604020202020204" pitchFamily="34" charset="0"/>
              <a:buChar char="•"/>
            </a:pPr>
            <a:r>
              <a:rPr lang="en-GB" sz="1600" dirty="0">
                <a:solidFill>
                  <a:schemeClr val="tx1"/>
                </a:solidFill>
              </a:rPr>
              <a:t>The first half of the year off plan by £0.2m with a deficit of £7.6m and working towards a £6.1m deficit plan</a:t>
            </a:r>
          </a:p>
          <a:p>
            <a:pPr>
              <a:buClrTx/>
              <a:buFont typeface="Arial" panose="020B0604020202020204" pitchFamily="34" charset="0"/>
              <a:buChar char="•"/>
            </a:pPr>
            <a:r>
              <a:rPr lang="en-GB" sz="1600" dirty="0">
                <a:solidFill>
                  <a:schemeClr val="tx1"/>
                </a:solidFill>
              </a:rPr>
              <a:t>The first half of the year CIP target achieved £5.2m, however finding recurrent efficiency schemes remains a challenge. The Trust has made a small investment in Clinical productivity and efficiency roles to improve this.</a:t>
            </a:r>
          </a:p>
          <a:p>
            <a:pPr>
              <a:buClrTx/>
              <a:buFont typeface="Arial" panose="020B0604020202020204" pitchFamily="34" charset="0"/>
              <a:buChar char="•"/>
            </a:pPr>
            <a:r>
              <a:rPr lang="en-GB" sz="1600" dirty="0">
                <a:solidFill>
                  <a:schemeClr val="tx1"/>
                </a:solidFill>
              </a:rPr>
              <a:t>Paying 93% of suppliers within 30 days</a:t>
            </a:r>
          </a:p>
          <a:p>
            <a:pPr>
              <a:buClrTx/>
              <a:buFont typeface="Arial" panose="020B0604020202020204" pitchFamily="34" charset="0"/>
              <a:buChar char="•"/>
            </a:pPr>
            <a:r>
              <a:rPr lang="en-GB" sz="1600" dirty="0">
                <a:solidFill>
                  <a:schemeClr val="tx1"/>
                </a:solidFill>
              </a:rPr>
              <a:t>Focus on run rates and review of all expenditure over the last 2 years including any on going COVID expenditure</a:t>
            </a:r>
          </a:p>
          <a:p>
            <a:pPr>
              <a:buClrTx/>
              <a:buFont typeface="Arial" panose="020B0604020202020204" pitchFamily="34" charset="0"/>
              <a:buChar char="•"/>
            </a:pPr>
            <a:r>
              <a:rPr lang="en-GB" sz="1600" dirty="0">
                <a:solidFill>
                  <a:schemeClr val="tx1"/>
                </a:solidFill>
              </a:rPr>
              <a:t>Escalation beds and No Criteria to Reside patients continuing to put pressure on the financial position, activity targets and staff</a:t>
            </a:r>
          </a:p>
          <a:p>
            <a:endParaRPr lang="en-GB" dirty="0"/>
          </a:p>
          <a:p>
            <a:endParaRPr lang="en-GB" dirty="0"/>
          </a:p>
        </p:txBody>
      </p:sp>
    </p:spTree>
    <p:extLst>
      <p:ext uri="{BB962C8B-B14F-4D97-AF65-F5344CB8AC3E}">
        <p14:creationId xmlns:p14="http://schemas.microsoft.com/office/powerpoint/2010/main" val="2112091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29145-6178-20B2-2F34-9BF9A9925089}"/>
              </a:ext>
            </a:extLst>
          </p:cNvPr>
          <p:cNvSpPr>
            <a:spLocks noGrp="1"/>
          </p:cNvSpPr>
          <p:nvPr>
            <p:ph type="title"/>
          </p:nvPr>
        </p:nvSpPr>
        <p:spPr>
          <a:xfrm>
            <a:off x="345057" y="70425"/>
            <a:ext cx="8229600" cy="857250"/>
          </a:xfrm>
        </p:spPr>
        <p:txBody>
          <a:bodyPr>
            <a:normAutofit/>
          </a:bodyPr>
          <a:lstStyle/>
          <a:p>
            <a:r>
              <a:rPr lang="en-GB" sz="2800" dirty="0"/>
              <a:t>Additional capital</a:t>
            </a:r>
          </a:p>
        </p:txBody>
      </p:sp>
      <p:sp>
        <p:nvSpPr>
          <p:cNvPr id="3" name="Content Placeholder 2">
            <a:extLst>
              <a:ext uri="{FF2B5EF4-FFF2-40B4-BE49-F238E27FC236}">
                <a16:creationId xmlns:a16="http://schemas.microsoft.com/office/drawing/2014/main" id="{6278C49B-8819-D788-8FEC-AAC69E31BE44}"/>
              </a:ext>
            </a:extLst>
          </p:cNvPr>
          <p:cNvSpPr>
            <a:spLocks noGrp="1"/>
          </p:cNvSpPr>
          <p:nvPr>
            <p:ph idx="1"/>
          </p:nvPr>
        </p:nvSpPr>
        <p:spPr>
          <a:xfrm>
            <a:off x="457200" y="824312"/>
            <a:ext cx="8229600" cy="3262117"/>
          </a:xfrm>
        </p:spPr>
        <p:txBody>
          <a:bodyPr>
            <a:normAutofit/>
          </a:bodyPr>
          <a:lstStyle/>
          <a:p>
            <a:pPr marL="0" indent="0">
              <a:buNone/>
            </a:pPr>
            <a:endParaRPr lang="en-GB" dirty="0">
              <a:highlight>
                <a:srgbClr val="FFFF00"/>
              </a:highlight>
            </a:endParaRPr>
          </a:p>
          <a:p>
            <a:pPr>
              <a:buClrTx/>
              <a:buFont typeface="Arial" panose="020B0604020202020204" pitchFamily="34" charset="0"/>
              <a:buChar char="•"/>
            </a:pPr>
            <a:r>
              <a:rPr lang="en-GB" sz="1600" b="1" dirty="0">
                <a:solidFill>
                  <a:schemeClr val="tx1"/>
                </a:solidFill>
              </a:rPr>
              <a:t>Community Diagnostic Centre (£10.5m over 3 years)</a:t>
            </a:r>
          </a:p>
          <a:p>
            <a:pPr>
              <a:buClrTx/>
              <a:buFont typeface="Arial" panose="020B0604020202020204" pitchFamily="34" charset="0"/>
              <a:buChar char="•"/>
            </a:pPr>
            <a:r>
              <a:rPr lang="en-GB" sz="1600" dirty="0">
                <a:solidFill>
                  <a:schemeClr val="tx1"/>
                </a:solidFill>
              </a:rPr>
              <a:t>Help create additional capacity for diagnostic services across the country to help tackle increased waiting times caused by the pandemic</a:t>
            </a:r>
          </a:p>
          <a:p>
            <a:pPr lvl="1">
              <a:buFont typeface="Arial" panose="020B0604020202020204" pitchFamily="34" charset="0"/>
              <a:buChar char="•"/>
            </a:pPr>
            <a:r>
              <a:rPr lang="en-GB" sz="1400" dirty="0">
                <a:solidFill>
                  <a:schemeClr val="tx1"/>
                </a:solidFill>
              </a:rPr>
              <a:t>Phase 1 – using vacant space to enable additional activity</a:t>
            </a:r>
          </a:p>
          <a:p>
            <a:pPr>
              <a:buClrTx/>
              <a:buFont typeface="Arial" panose="020B0604020202020204" pitchFamily="34" charset="0"/>
              <a:buChar char="•"/>
            </a:pPr>
            <a:endParaRPr lang="en-GB" sz="1900" b="1" dirty="0">
              <a:solidFill>
                <a:schemeClr val="tx1"/>
              </a:solidFill>
            </a:endParaRPr>
          </a:p>
          <a:p>
            <a:pPr>
              <a:buClrTx/>
              <a:buFont typeface="Arial" panose="020B0604020202020204" pitchFamily="34" charset="0"/>
              <a:buChar char="•"/>
            </a:pPr>
            <a:r>
              <a:rPr lang="en-GB" sz="1600" b="1" dirty="0">
                <a:solidFill>
                  <a:schemeClr val="tx1"/>
                </a:solidFill>
              </a:rPr>
              <a:t>Halton Elective Centre (£9.2m over 3 years)</a:t>
            </a:r>
          </a:p>
          <a:p>
            <a:pPr>
              <a:buClrTx/>
              <a:buFont typeface="Arial" panose="020B0604020202020204" pitchFamily="34" charset="0"/>
              <a:buChar char="•"/>
            </a:pPr>
            <a:r>
              <a:rPr lang="en-GB" sz="1600" dirty="0">
                <a:solidFill>
                  <a:schemeClr val="tx1"/>
                </a:solidFill>
              </a:rPr>
              <a:t>Support to tackle the COVID-19 backlog of elective care</a:t>
            </a:r>
          </a:p>
          <a:p>
            <a:pPr lvl="1">
              <a:buFont typeface="Arial" panose="020B0604020202020204" pitchFamily="34" charset="0"/>
              <a:buChar char="•"/>
            </a:pPr>
            <a:r>
              <a:rPr lang="en-GB" sz="1400" dirty="0">
                <a:solidFill>
                  <a:schemeClr val="tx1"/>
                </a:solidFill>
              </a:rPr>
              <a:t>Additional theatre, new day case unit, additional Endoscopy room and upgraded ward</a:t>
            </a:r>
          </a:p>
          <a:p>
            <a:endParaRPr lang="en-GB" dirty="0"/>
          </a:p>
        </p:txBody>
      </p:sp>
    </p:spTree>
    <p:extLst>
      <p:ext uri="{BB962C8B-B14F-4D97-AF65-F5344CB8AC3E}">
        <p14:creationId xmlns:p14="http://schemas.microsoft.com/office/powerpoint/2010/main" val="2568634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B734C00-4CF2-FBE4-E602-07D6742C8345}"/>
              </a:ext>
            </a:extLst>
          </p:cNvPr>
          <p:cNvSpPr>
            <a:spLocks noGrp="1"/>
          </p:cNvSpPr>
          <p:nvPr>
            <p:ph sz="half" idx="1"/>
          </p:nvPr>
        </p:nvSpPr>
        <p:spPr>
          <a:xfrm>
            <a:off x="457201" y="961987"/>
            <a:ext cx="7815942" cy="2921260"/>
          </a:xfrm>
        </p:spPr>
        <p:txBody>
          <a:bodyPr>
            <a:normAutofit/>
          </a:bodyPr>
          <a:lstStyle/>
          <a:p>
            <a:pPr>
              <a:buClr>
                <a:srgbClr val="4BACC6"/>
              </a:buClr>
              <a:buFont typeface="Arial" panose="020B0604020202020204" pitchFamily="34" charset="0"/>
              <a:buChar char="•"/>
            </a:pPr>
            <a:r>
              <a:rPr lang="en-GB" sz="1600" dirty="0">
                <a:solidFill>
                  <a:schemeClr val="tx1"/>
                </a:solidFill>
              </a:rPr>
              <a:t>Towards Excellence Level 3 Finance Accreditation</a:t>
            </a:r>
          </a:p>
          <a:p>
            <a:pPr>
              <a:buClr>
                <a:srgbClr val="4BACC6"/>
              </a:buClr>
              <a:buFont typeface="Arial" panose="020B0604020202020204" pitchFamily="34" charset="0"/>
              <a:buChar char="•"/>
            </a:pPr>
            <a:r>
              <a:rPr lang="en-GB" sz="1600" b="0" i="0" dirty="0">
                <a:solidFill>
                  <a:schemeClr val="tx1"/>
                </a:solidFill>
                <a:effectLst/>
              </a:rPr>
              <a:t>Louisa Taylor won HFMA North West - Outstanding Individual 2022</a:t>
            </a:r>
          </a:p>
          <a:p>
            <a:pPr>
              <a:buClr>
                <a:srgbClr val="4BACC6"/>
              </a:buClr>
              <a:buFont typeface="Arial" panose="020B0604020202020204" pitchFamily="34" charset="0"/>
              <a:buChar char="•"/>
            </a:pPr>
            <a:r>
              <a:rPr lang="en-GB" sz="1600" dirty="0">
                <a:solidFill>
                  <a:schemeClr val="tx1"/>
                </a:solidFill>
              </a:rPr>
              <a:t>Shortlisted for 3 National HFMA awards (outcome December)</a:t>
            </a:r>
          </a:p>
          <a:p>
            <a:pPr marL="0" indent="0">
              <a:buClr>
                <a:srgbClr val="4BACC6"/>
              </a:buClr>
              <a:buNone/>
            </a:pPr>
            <a:endParaRPr lang="en-GB" sz="1600" dirty="0">
              <a:solidFill>
                <a:schemeClr val="tx1"/>
              </a:solidFill>
            </a:endParaRPr>
          </a:p>
          <a:p>
            <a:pPr lvl="2">
              <a:buClr>
                <a:srgbClr val="1BB2BB"/>
              </a:buClr>
            </a:pPr>
            <a:r>
              <a:rPr lang="en-GB" sz="1400" dirty="0">
                <a:solidFill>
                  <a:schemeClr val="tx1"/>
                </a:solidFill>
              </a:rPr>
              <a:t>Clinician of the Year Award  - Anne Robinson, Deputy Medical Director</a:t>
            </a:r>
          </a:p>
          <a:p>
            <a:pPr lvl="2">
              <a:buClr>
                <a:srgbClr val="1BB2BB"/>
              </a:buClr>
            </a:pPr>
            <a:r>
              <a:rPr lang="en-GB" sz="1400" dirty="0">
                <a:solidFill>
                  <a:schemeClr val="tx1"/>
                </a:solidFill>
              </a:rPr>
              <a:t>Costing Award – Costing Finance Team</a:t>
            </a:r>
          </a:p>
          <a:p>
            <a:pPr lvl="2">
              <a:buClr>
                <a:srgbClr val="1BB2BB"/>
              </a:buClr>
            </a:pPr>
            <a:r>
              <a:rPr lang="en-GB" sz="1400" dirty="0">
                <a:solidFill>
                  <a:schemeClr val="tx1"/>
                </a:solidFill>
              </a:rPr>
              <a:t>Diversity and Inclusion Award – Finance Equality, Inclusion and Diversity working group</a:t>
            </a:r>
          </a:p>
          <a:p>
            <a:endParaRPr lang="en-US" dirty="0"/>
          </a:p>
        </p:txBody>
      </p:sp>
      <p:pic>
        <p:nvPicPr>
          <p:cNvPr id="5" name="Picture 4">
            <a:extLst>
              <a:ext uri="{FF2B5EF4-FFF2-40B4-BE49-F238E27FC236}">
                <a16:creationId xmlns:a16="http://schemas.microsoft.com/office/drawing/2014/main" id="{0F42CF81-B95E-7A2C-0FEF-EF70760BEF18}"/>
              </a:ext>
            </a:extLst>
          </p:cNvPr>
          <p:cNvPicPr>
            <a:picLocks noChangeAspect="1"/>
          </p:cNvPicPr>
          <p:nvPr/>
        </p:nvPicPr>
        <p:blipFill>
          <a:blip r:embed="rId2"/>
          <a:stretch>
            <a:fillRect/>
          </a:stretch>
        </p:blipFill>
        <p:spPr>
          <a:xfrm>
            <a:off x="1977883" y="3046330"/>
            <a:ext cx="4710299" cy="1316322"/>
          </a:xfrm>
          <a:prstGeom prst="rect">
            <a:avLst/>
          </a:prstGeom>
        </p:spPr>
      </p:pic>
      <p:sp>
        <p:nvSpPr>
          <p:cNvPr id="6" name="Title 1">
            <a:extLst>
              <a:ext uri="{FF2B5EF4-FFF2-40B4-BE49-F238E27FC236}">
                <a16:creationId xmlns:a16="http://schemas.microsoft.com/office/drawing/2014/main" id="{41366AEB-5677-D657-77F7-09CD46D859DF}"/>
              </a:ext>
            </a:extLst>
          </p:cNvPr>
          <p:cNvSpPr>
            <a:spLocks noGrp="1"/>
          </p:cNvSpPr>
          <p:nvPr>
            <p:ph type="title"/>
          </p:nvPr>
        </p:nvSpPr>
        <p:spPr>
          <a:xfrm>
            <a:off x="319179" y="104737"/>
            <a:ext cx="8229600" cy="857250"/>
          </a:xfrm>
        </p:spPr>
        <p:txBody>
          <a:bodyPr>
            <a:normAutofit/>
          </a:bodyPr>
          <a:lstStyle/>
          <a:p>
            <a:r>
              <a:rPr lang="en-US" sz="2800" dirty="0"/>
              <a:t>Finance team successes</a:t>
            </a:r>
          </a:p>
        </p:txBody>
      </p:sp>
    </p:spTree>
    <p:extLst>
      <p:ext uri="{BB962C8B-B14F-4D97-AF65-F5344CB8AC3E}">
        <p14:creationId xmlns:p14="http://schemas.microsoft.com/office/powerpoint/2010/main" val="37816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822700"/>
            <a:ext cx="1955800" cy="546100"/>
          </a:xfrm>
          <a:prstGeom prst="rect">
            <a:avLst/>
          </a:prstGeom>
        </p:spPr>
      </p:pic>
      <p:pic>
        <p:nvPicPr>
          <p:cNvPr id="3" name="Picture 2"/>
          <p:cNvPicPr>
            <a:picLocks noChangeAspect="1"/>
          </p:cNvPicPr>
          <p:nvPr/>
        </p:nvPicPr>
        <p:blipFill>
          <a:blip r:embed="rId3"/>
          <a:stretch>
            <a:fillRect/>
          </a:stretch>
        </p:blipFill>
        <p:spPr>
          <a:xfrm>
            <a:off x="7690224" y="117288"/>
            <a:ext cx="1219200" cy="292100"/>
          </a:xfrm>
          <a:prstGeom prst="rect">
            <a:avLst/>
          </a:prstGeom>
        </p:spPr>
      </p:pic>
      <p:pic>
        <p:nvPicPr>
          <p:cNvPr id="4" name="Picture 3" descr="WHH Corportae Rebrand Presentation slides-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 y="18348"/>
            <a:ext cx="9144000" cy="5143500"/>
          </a:xfrm>
          <a:prstGeom prst="rect">
            <a:avLst/>
          </a:prstGeom>
        </p:spPr>
      </p:pic>
      <p:sp>
        <p:nvSpPr>
          <p:cNvPr id="5" name="Rectangle 4"/>
          <p:cNvSpPr/>
          <p:nvPr/>
        </p:nvSpPr>
        <p:spPr>
          <a:xfrm>
            <a:off x="107343" y="1954007"/>
            <a:ext cx="8929313" cy="707886"/>
          </a:xfrm>
          <a:prstGeom prst="rect">
            <a:avLst/>
          </a:prstGeom>
        </p:spPr>
        <p:txBody>
          <a:bodyPr wrap="square">
            <a:spAutoFit/>
          </a:bodyPr>
          <a:lstStyle/>
          <a:p>
            <a:pPr algn="ctr"/>
            <a:r>
              <a:rPr lang="en-US" sz="4000" dirty="0">
                <a:solidFill>
                  <a:schemeClr val="bg1"/>
                </a:solidFill>
              </a:rPr>
              <a:t>Reviewing 2021-22</a:t>
            </a:r>
          </a:p>
        </p:txBody>
      </p:sp>
    </p:spTree>
    <p:extLst>
      <p:ext uri="{BB962C8B-B14F-4D97-AF65-F5344CB8AC3E}">
        <p14:creationId xmlns:p14="http://schemas.microsoft.com/office/powerpoint/2010/main" val="4264092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973" y="1281261"/>
            <a:ext cx="8648054" cy="2308324"/>
          </a:xfrm>
          <a:prstGeom prst="rect">
            <a:avLst/>
          </a:prstGeom>
        </p:spPr>
        <p:txBody>
          <a:bodyPr wrap="square">
            <a:spAutoFit/>
          </a:bodyPr>
          <a:lstStyle/>
          <a:p>
            <a:pPr algn="ctr"/>
            <a:r>
              <a:rPr lang="en-GB" sz="4000" dirty="0"/>
              <a:t>Lead Governor’s report</a:t>
            </a:r>
          </a:p>
          <a:p>
            <a:pPr algn="ctr"/>
            <a:endParaRPr lang="en-GB" sz="4000" dirty="0">
              <a:solidFill>
                <a:schemeClr val="accent5"/>
              </a:solidFill>
            </a:endParaRPr>
          </a:p>
          <a:p>
            <a:pPr algn="ctr"/>
            <a:r>
              <a:rPr lang="en-GB" sz="3200" dirty="0">
                <a:solidFill>
                  <a:schemeClr val="accent5"/>
                </a:solidFill>
              </a:rPr>
              <a:t>Norman Holding </a:t>
            </a:r>
          </a:p>
          <a:p>
            <a:pPr algn="ctr"/>
            <a:r>
              <a:rPr lang="en-GB" sz="3200" dirty="0">
                <a:solidFill>
                  <a:schemeClr val="accent5"/>
                </a:solidFill>
              </a:rPr>
              <a:t>Public Governor</a:t>
            </a:r>
          </a:p>
        </p:txBody>
      </p:sp>
    </p:spTree>
    <p:extLst>
      <p:ext uri="{BB962C8B-B14F-4D97-AF65-F5344CB8AC3E}">
        <p14:creationId xmlns:p14="http://schemas.microsoft.com/office/powerpoint/2010/main" val="2507163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Elections Sept-Nov 2021</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28931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Calibri"/>
              </a:rPr>
              <a:t>These elections were the first with the revised constituencies. Public Governor constituencies reduced from 16 to five. Total Public Governors increased from 16 to 19</a:t>
            </a:r>
          </a:p>
          <a:p>
            <a:pPr marL="285750" marR="0" lvl="0" indent="-285750" algn="l" defTabSz="457200" rtl="0" eaLnBrk="1" fontAlgn="auto" latinLnBrk="0" hangingPunct="1">
              <a:lnSpc>
                <a:spcPct val="100000"/>
              </a:lnSpc>
              <a:spcBef>
                <a:spcPts val="0"/>
              </a:spcBef>
              <a:spcAft>
                <a:spcPts val="0"/>
              </a:spcAft>
              <a:buClr>
                <a:srgbClr val="1BB2BB"/>
              </a:buClr>
              <a:buSzTx/>
              <a:buFont typeface="Arial" panose="020B0604020202020204" pitchFamily="34" charset="0"/>
              <a:buChar char="•"/>
              <a:tabLst/>
              <a:defRPr/>
            </a:pPr>
            <a:endParaRPr lang="en-GB" dirty="0">
              <a:latin typeface="Calibri"/>
            </a:endParaRPr>
          </a:p>
          <a:p>
            <a:pPr marL="742950" lvl="1" indent="-285750">
              <a:buClr>
                <a:srgbClr val="1BB2BB"/>
              </a:buClr>
              <a:buFont typeface="Arial" panose="020B0604020202020204" pitchFamily="34" charset="0"/>
              <a:buChar char="•"/>
              <a:defRPr/>
            </a:pPr>
            <a:r>
              <a:rPr lang="en-GB" sz="1600" dirty="0">
                <a:latin typeface="Calibri"/>
              </a:rPr>
              <a:t>Warrington North		5 Governors	         2 Vacancies       	2 Governors elected</a:t>
            </a:r>
          </a:p>
          <a:p>
            <a:pPr marL="742950" lvl="1" indent="-285750">
              <a:buClr>
                <a:srgbClr val="1BB2BB"/>
              </a:buClr>
              <a:buFont typeface="Arial" panose="020B0604020202020204" pitchFamily="34" charset="0"/>
              <a:buChar char="•"/>
              <a:defRPr/>
            </a:pPr>
            <a:r>
              <a:rPr lang="en-GB" sz="1600" dirty="0">
                <a:latin typeface="Calibri"/>
              </a:rPr>
              <a:t>Warrington South		5 Governors	         1 Vacancy		1 Governor elected</a:t>
            </a:r>
          </a:p>
          <a:p>
            <a:pPr marL="742950" lvl="1" indent="-285750">
              <a:buClr>
                <a:srgbClr val="1BB2BB"/>
              </a:buClr>
              <a:buFont typeface="Arial" panose="020B0604020202020204" pitchFamily="34" charset="0"/>
              <a:buChar char="•"/>
              <a:defRPr/>
            </a:pPr>
            <a:r>
              <a:rPr lang="en-GB" sz="1600" dirty="0">
                <a:latin typeface="Calibri"/>
              </a:rPr>
              <a:t>Runcorn			4 Governors	         3 Vacancies		3 Governors elected</a:t>
            </a:r>
          </a:p>
          <a:p>
            <a:pPr marL="742950" lvl="1" indent="-285750">
              <a:buClr>
                <a:srgbClr val="1BB2BB"/>
              </a:buClr>
              <a:buFont typeface="Arial" panose="020B0604020202020204" pitchFamily="34" charset="0"/>
              <a:buChar char="•"/>
              <a:defRPr/>
            </a:pPr>
            <a:r>
              <a:rPr lang="en-GB" sz="1600" dirty="0">
                <a:latin typeface="Calibri"/>
              </a:rPr>
              <a:t>Widnes				4 Governors	         3 Vacancies		3 Vacancies</a:t>
            </a:r>
          </a:p>
          <a:p>
            <a:pPr marL="742950" lvl="1" indent="-285750">
              <a:buClr>
                <a:srgbClr val="1BB2BB"/>
              </a:buClr>
              <a:buFont typeface="Arial" panose="020B0604020202020204" pitchFamily="34" charset="0"/>
              <a:buChar char="•"/>
              <a:defRPr/>
            </a:pPr>
            <a:r>
              <a:rPr lang="en-GB" sz="1600" dirty="0">
                <a:latin typeface="Calibri"/>
              </a:rPr>
              <a:t>Rest of England		1 Governor 		No Vacancy</a:t>
            </a:r>
          </a:p>
          <a:p>
            <a:pPr marL="742950" lvl="1" indent="-285750">
              <a:buClr>
                <a:srgbClr val="1BB2BB"/>
              </a:buClr>
              <a:buFont typeface="Arial" panose="020B0604020202020204" pitchFamily="34" charset="0"/>
              <a:buChar char="•"/>
              <a:defRPr/>
            </a:pPr>
            <a:endParaRPr kumimoji="0" lang="en-GB" sz="1600" i="0" u="none" strike="noStrike" kern="1200" cap="none" spc="0" normalizeH="0" baseline="0" noProof="0" dirty="0">
              <a:ln>
                <a:noFill/>
              </a:ln>
              <a:effectLst/>
              <a:uLnTx/>
              <a:uFillTx/>
              <a:latin typeface="Calibri"/>
              <a:ea typeface="+mn-ea"/>
              <a:cs typeface="+mn-cs"/>
            </a:endParaRPr>
          </a:p>
          <a:p>
            <a:pPr marL="742950" lvl="1" indent="-285750">
              <a:buClr>
                <a:srgbClr val="1BB2BB"/>
              </a:buClr>
              <a:buFont typeface="Arial" panose="020B0604020202020204" pitchFamily="34" charset="0"/>
              <a:buChar char="•"/>
              <a:defRPr/>
            </a:pPr>
            <a:r>
              <a:rPr lang="en-GB" sz="1600" dirty="0">
                <a:latin typeface="Calibri"/>
              </a:rPr>
              <a:t>Staff Governors		5 Governors 	         1 Vacancy		1 Governor elected</a:t>
            </a:r>
            <a:endParaRPr kumimoji="0" lang="en-GB" sz="1600" i="0" u="none" strike="noStrike" kern="1200" cap="none" spc="0" normalizeH="0" baseline="0" noProof="0" dirty="0">
              <a:ln>
                <a:noFill/>
              </a:ln>
              <a:effectLst/>
              <a:uLnTx/>
              <a:uFillTx/>
              <a:latin typeface="Calibri"/>
              <a:ea typeface="+mn-ea"/>
              <a:cs typeface="+mn-cs"/>
            </a:endParaRPr>
          </a:p>
          <a:p>
            <a:pPr marL="742950" lvl="1" indent="-285750">
              <a:buClr>
                <a:srgbClr val="1BB2BB"/>
              </a:buClr>
              <a:buFont typeface="Arial" panose="020B0604020202020204" pitchFamily="34" charset="0"/>
              <a:buChar char="•"/>
              <a:defRPr/>
            </a:pPr>
            <a:r>
              <a:rPr lang="en-GB" sz="1600" dirty="0">
                <a:latin typeface="Calibri"/>
              </a:rPr>
              <a:t>Partner Governors		6 Governors	</a:t>
            </a:r>
            <a:endParaRPr kumimoji="0" lang="en-GB"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4083144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The work of the Council of Governors</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7771681" cy="3046988"/>
          </a:xfrm>
          <a:prstGeom prst="rect">
            <a:avLst/>
          </a:prstGeom>
          <a:noFill/>
        </p:spPr>
        <p:txBody>
          <a:bodyPr wrap="square" rtlCol="0">
            <a:spAutoFit/>
          </a:bodyPr>
          <a:lstStyle/>
          <a:p>
            <a:pPr marL="342900" indent="-342900">
              <a:buClr>
                <a:srgbClr val="1BB2BB"/>
              </a:buClr>
              <a:buFont typeface="Arial" panose="020B0604020202020204" pitchFamily="34" charset="0"/>
              <a:buChar char="•"/>
            </a:pPr>
            <a:r>
              <a:rPr lang="en-GB" sz="1600" dirty="0">
                <a:cs typeface="Arial" panose="020B0604020202020204" pitchFamily="34" charset="0"/>
              </a:rPr>
              <a:t>Governors observed key Board Committees: </a:t>
            </a:r>
            <a:r>
              <a:rPr lang="en-GB" sz="1600" dirty="0"/>
              <a:t>Trust Board (Public &amp; Private Sessions), Audit Committee, Strategic People Committee, Finance &amp; Sustainability Committee, Quality Assurance  Committee and Clinical Recovery Oversight Committee &amp; Charitable Funds Committee</a:t>
            </a:r>
          </a:p>
          <a:p>
            <a:pPr marL="285750" indent="-285750">
              <a:buClr>
                <a:srgbClr val="1BB2BB"/>
              </a:buClr>
              <a:buFont typeface="Arial" panose="020B0604020202020204" pitchFamily="34" charset="0"/>
              <a:buChar char="•"/>
            </a:pPr>
            <a:endParaRPr lang="en-GB" sz="1600" dirty="0"/>
          </a:p>
          <a:p>
            <a:pPr marL="342900" indent="-342900">
              <a:buClr>
                <a:srgbClr val="1BB2BB"/>
              </a:buClr>
              <a:buFont typeface="Arial" panose="020B0604020202020204" pitchFamily="34" charset="0"/>
              <a:buChar char="•"/>
            </a:pPr>
            <a:r>
              <a:rPr lang="en-GB" sz="1600" dirty="0"/>
              <a:t>The Governors’ Nominations and Remunerations Committee met several times in year to:</a:t>
            </a:r>
          </a:p>
          <a:p>
            <a:pPr>
              <a:buClr>
                <a:srgbClr val="1BB2BB"/>
              </a:buClr>
            </a:pPr>
            <a:endParaRPr lang="en-GB" sz="1600" dirty="0"/>
          </a:p>
          <a:p>
            <a:pPr marL="800100" lvl="1" indent="-342900">
              <a:buClr>
                <a:srgbClr val="1BB2BB"/>
              </a:buClr>
              <a:buFont typeface="Arial" panose="020B0604020202020204" pitchFamily="34" charset="0"/>
              <a:buChar char="•"/>
            </a:pPr>
            <a:r>
              <a:rPr lang="en-GB" sz="1600" dirty="0">
                <a:cs typeface="Arial" panose="020B0604020202020204" pitchFamily="34" charset="0"/>
              </a:rPr>
              <a:t>Appoint the Trust’s auditors</a:t>
            </a:r>
          </a:p>
          <a:p>
            <a:pPr marL="800100" lvl="1" indent="-342900">
              <a:buClr>
                <a:srgbClr val="1BB2BB"/>
              </a:buClr>
              <a:buFont typeface="Arial" panose="020B0604020202020204" pitchFamily="34" charset="0"/>
              <a:buChar char="•"/>
            </a:pPr>
            <a:r>
              <a:rPr lang="en-GB" sz="1600" dirty="0">
                <a:cs typeface="Arial" panose="020B0604020202020204" pitchFamily="34" charset="0"/>
              </a:rPr>
              <a:t>Agree process to appoint non-executive directors</a:t>
            </a:r>
          </a:p>
          <a:p>
            <a:pPr marL="800100" lvl="1" indent="-342900">
              <a:buClr>
                <a:srgbClr val="1BB2BB"/>
              </a:buClr>
              <a:buFont typeface="Arial" panose="020B0604020202020204" pitchFamily="34" charset="0"/>
              <a:buChar char="•"/>
            </a:pPr>
            <a:r>
              <a:rPr lang="en-GB" sz="1600" dirty="0">
                <a:cs typeface="Arial" panose="020B0604020202020204" pitchFamily="34" charset="0"/>
              </a:rPr>
              <a:t>Approve the Chairman’s appraisal</a:t>
            </a:r>
          </a:p>
          <a:p>
            <a:pPr marL="800100" lvl="1" indent="-342900">
              <a:buClr>
                <a:srgbClr val="1BB2BB"/>
              </a:buClr>
              <a:buFont typeface="Arial" panose="020B0604020202020204" pitchFamily="34" charset="0"/>
              <a:buChar char="•"/>
            </a:pPr>
            <a:r>
              <a:rPr lang="en-GB" sz="1600" dirty="0">
                <a:cs typeface="Arial" panose="020B0604020202020204" pitchFamily="34" charset="0"/>
              </a:rPr>
              <a:t>Appoint new non-executive directors</a:t>
            </a:r>
          </a:p>
        </p:txBody>
      </p:sp>
    </p:spTree>
    <p:extLst>
      <p:ext uri="{BB962C8B-B14F-4D97-AF65-F5344CB8AC3E}">
        <p14:creationId xmlns:p14="http://schemas.microsoft.com/office/powerpoint/2010/main" val="1950701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The work of the Council of Governors (2)</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3108543"/>
          </a:xfrm>
          <a:prstGeom prst="rect">
            <a:avLst/>
          </a:prstGeom>
          <a:noFill/>
        </p:spPr>
        <p:txBody>
          <a:bodyPr wrap="square" rtlCol="0">
            <a:spAutoFit/>
          </a:bodyPr>
          <a:lstStyle/>
          <a:p>
            <a:pPr marL="342900" indent="-342900">
              <a:buClr>
                <a:srgbClr val="1BB2BB"/>
              </a:buClr>
              <a:buFont typeface="Arial" panose="020B0604020202020204" pitchFamily="34" charset="0"/>
              <a:buChar char="•"/>
            </a:pPr>
            <a:r>
              <a:rPr lang="en-GB" sz="1600" dirty="0">
                <a:cs typeface="Arial" panose="020B0604020202020204" pitchFamily="34" charset="0"/>
              </a:rPr>
              <a:t>Governors participated in Governor and Trust group meetings, which allows them to be involved and put forward patient / public views:</a:t>
            </a:r>
          </a:p>
          <a:p>
            <a:pPr marL="285750" indent="-285750">
              <a:buClr>
                <a:srgbClr val="1BB2BB"/>
              </a:buClr>
              <a:buFont typeface="Arial" panose="020B0604020202020204" pitchFamily="34" charset="0"/>
              <a:buChar char="•"/>
            </a:pPr>
            <a:endParaRPr lang="en-GB" sz="1600" dirty="0">
              <a:cs typeface="Arial" panose="020B0604020202020204" pitchFamily="34" charset="0"/>
            </a:endParaRPr>
          </a:p>
          <a:p>
            <a:pPr marL="800100" lvl="1" indent="-342900">
              <a:buClr>
                <a:srgbClr val="1BB2BB"/>
              </a:buClr>
              <a:buFont typeface="Arial" panose="020B0604020202020204" pitchFamily="34" charset="0"/>
              <a:buChar char="•"/>
            </a:pPr>
            <a:r>
              <a:rPr lang="en-GB" sz="1600" dirty="0">
                <a:cs typeface="Arial" panose="020B0604020202020204" pitchFamily="34" charset="0"/>
              </a:rPr>
              <a:t>Governor Engagement Group</a:t>
            </a:r>
          </a:p>
          <a:p>
            <a:pPr marL="800100" lvl="1" indent="-342900">
              <a:buClr>
                <a:srgbClr val="1BB2BB"/>
              </a:buClr>
              <a:buFont typeface="Arial" panose="020B0604020202020204" pitchFamily="34" charset="0"/>
              <a:buChar char="•"/>
            </a:pPr>
            <a:r>
              <a:rPr lang="en-GB" sz="1600" dirty="0">
                <a:cs typeface="Arial" panose="020B0604020202020204" pitchFamily="34" charset="0"/>
              </a:rPr>
              <a:t>Governor Working Group</a:t>
            </a:r>
          </a:p>
          <a:p>
            <a:pPr marL="800100" lvl="1" indent="-342900">
              <a:buClr>
                <a:srgbClr val="1BB2BB"/>
              </a:buClr>
              <a:buFont typeface="Arial" panose="020B0604020202020204" pitchFamily="34" charset="0"/>
              <a:buChar char="•"/>
            </a:pPr>
            <a:r>
              <a:rPr lang="en-GB" sz="1600" dirty="0">
                <a:cs typeface="Arial" panose="020B0604020202020204" pitchFamily="34" charset="0"/>
              </a:rPr>
              <a:t>Patient Experience Committee</a:t>
            </a:r>
          </a:p>
          <a:p>
            <a:pPr marL="800100" lvl="1" indent="-342900">
              <a:buClr>
                <a:srgbClr val="1BB2BB"/>
              </a:buClr>
              <a:buFont typeface="Arial" panose="020B0604020202020204" pitchFamily="34" charset="0"/>
              <a:buChar char="•"/>
            </a:pPr>
            <a:r>
              <a:rPr lang="en-GB" sz="1600" dirty="0">
                <a:cs typeface="Arial" panose="020B0604020202020204" pitchFamily="34" charset="0"/>
              </a:rPr>
              <a:t>New Hospitals Group</a:t>
            </a:r>
          </a:p>
          <a:p>
            <a:pPr marL="800100" lvl="1" indent="-342900">
              <a:buClr>
                <a:srgbClr val="1BB2BB"/>
              </a:buClr>
              <a:buFont typeface="Arial" panose="020B0604020202020204" pitchFamily="34" charset="0"/>
              <a:buChar char="•"/>
            </a:pPr>
            <a:r>
              <a:rPr lang="en-GB" sz="1600" dirty="0">
                <a:cs typeface="Arial" panose="020B0604020202020204" pitchFamily="34" charset="0"/>
              </a:rPr>
              <a:t>Transport Group</a:t>
            </a:r>
          </a:p>
          <a:p>
            <a:pPr marL="800100" lvl="1" indent="-342900">
              <a:buClr>
                <a:srgbClr val="1BB2BB"/>
              </a:buClr>
              <a:buFont typeface="Arial" panose="020B0604020202020204" pitchFamily="34" charset="0"/>
              <a:buChar char="•"/>
            </a:pPr>
            <a:r>
              <a:rPr lang="en-GB" sz="1600" dirty="0">
                <a:cs typeface="Arial" panose="020B0604020202020204" pitchFamily="34" charset="0"/>
              </a:rPr>
              <a:t>Patient Equality, Diversity &amp; Inclusion </a:t>
            </a:r>
          </a:p>
          <a:p>
            <a:pPr marL="800100" lvl="1" indent="-342900">
              <a:buClr>
                <a:srgbClr val="1BB2BB"/>
              </a:buClr>
              <a:buFont typeface="Arial" panose="020B0604020202020204" pitchFamily="34" charset="0"/>
              <a:buChar char="•"/>
            </a:pPr>
            <a:r>
              <a:rPr lang="en-GB" sz="1600" dirty="0">
                <a:cs typeface="Arial" panose="020B0604020202020204" pitchFamily="34" charset="0"/>
              </a:rPr>
              <a:t>Governor Constituency Meetings</a:t>
            </a:r>
          </a:p>
          <a:p>
            <a:pPr marL="800100" lvl="1" indent="-342900">
              <a:buClr>
                <a:srgbClr val="1BB2BB"/>
              </a:buClr>
              <a:buFont typeface="Arial" panose="020B0604020202020204" pitchFamily="34" charset="0"/>
              <a:buChar char="•"/>
            </a:pPr>
            <a:r>
              <a:rPr lang="en-GB" sz="1600" dirty="0">
                <a:cs typeface="Arial" panose="020B0604020202020204" pitchFamily="34" charset="0"/>
              </a:rPr>
              <a:t>Activities within Constituencies</a:t>
            </a:r>
          </a:p>
          <a:p>
            <a:pPr lvl="1">
              <a:buClr>
                <a:schemeClr val="accent5"/>
              </a:buClr>
            </a:pPr>
            <a:endParaRPr lang="en-GB" dirty="0">
              <a:cs typeface="Arial" panose="020B0604020202020204" pitchFamily="34" charset="0"/>
            </a:endParaRPr>
          </a:p>
        </p:txBody>
      </p:sp>
    </p:spTree>
    <p:extLst>
      <p:ext uri="{BB962C8B-B14F-4D97-AF65-F5344CB8AC3E}">
        <p14:creationId xmlns:p14="http://schemas.microsoft.com/office/powerpoint/2010/main" val="1526746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The work of the Council of Governors (3)</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2800767"/>
          </a:xfrm>
          <a:prstGeom prst="rect">
            <a:avLst/>
          </a:prstGeom>
          <a:noFill/>
        </p:spPr>
        <p:txBody>
          <a:bodyPr wrap="square" rtlCol="0">
            <a:spAutoFit/>
          </a:bodyPr>
          <a:lstStyle/>
          <a:p>
            <a:pPr marL="342900" indent="-342900">
              <a:buClr>
                <a:srgbClr val="1BB2BB"/>
              </a:buClr>
              <a:buFont typeface="Arial" panose="020B0604020202020204" pitchFamily="34" charset="0"/>
              <a:buChar char="•"/>
            </a:pPr>
            <a:r>
              <a:rPr lang="en-GB" sz="1600" dirty="0">
                <a:cs typeface="Arial" panose="020B0604020202020204" pitchFamily="34" charset="0"/>
              </a:rPr>
              <a:t>The governor working group has:</a:t>
            </a:r>
          </a:p>
          <a:p>
            <a:pPr>
              <a:buClr>
                <a:srgbClr val="1BB2BB"/>
              </a:buClr>
            </a:pPr>
            <a:endParaRPr lang="en-GB" sz="1600" dirty="0">
              <a:cs typeface="Arial" panose="020B0604020202020204" pitchFamily="34" charset="0"/>
            </a:endParaRPr>
          </a:p>
          <a:p>
            <a:pPr marL="800100" lvl="1" indent="-342900">
              <a:buClr>
                <a:srgbClr val="1BB2BB"/>
              </a:buClr>
              <a:buFont typeface="Arial" panose="020B0604020202020204" pitchFamily="34" charset="0"/>
              <a:buChar char="•"/>
            </a:pPr>
            <a:r>
              <a:rPr lang="en-GB" sz="1600" dirty="0">
                <a:cs typeface="Arial" panose="020B0604020202020204" pitchFamily="34" charset="0"/>
              </a:rPr>
              <a:t>Reviewed the constitution</a:t>
            </a:r>
          </a:p>
          <a:p>
            <a:pPr marL="800100" lvl="1" indent="-342900">
              <a:buClr>
                <a:srgbClr val="1BB2BB"/>
              </a:buClr>
              <a:buFont typeface="Arial" panose="020B0604020202020204" pitchFamily="34" charset="0"/>
              <a:buChar char="•"/>
            </a:pPr>
            <a:r>
              <a:rPr lang="en-GB" sz="1600" dirty="0">
                <a:cs typeface="Arial" panose="020B0604020202020204" pitchFamily="34" charset="0"/>
              </a:rPr>
              <a:t>Discussed areas to enhance the governor role </a:t>
            </a:r>
          </a:p>
          <a:p>
            <a:pPr marL="800100" lvl="1" indent="-342900">
              <a:buClr>
                <a:srgbClr val="1BB2BB"/>
              </a:buClr>
              <a:buFont typeface="Arial" panose="020B0604020202020204" pitchFamily="34" charset="0"/>
              <a:buChar char="•"/>
            </a:pPr>
            <a:r>
              <a:rPr lang="en-GB" sz="1600" dirty="0">
                <a:cs typeface="Arial" panose="020B0604020202020204" pitchFamily="34" charset="0"/>
              </a:rPr>
              <a:t>Discussed better ways of engaging members and the general public</a:t>
            </a:r>
          </a:p>
          <a:p>
            <a:pPr marL="742950" lvl="1" indent="-285750">
              <a:buClr>
                <a:srgbClr val="1BB2BB"/>
              </a:buClr>
              <a:buFont typeface="Arial" panose="020B0604020202020204" pitchFamily="34" charset="0"/>
              <a:buChar char="•"/>
            </a:pPr>
            <a:endParaRPr lang="en-GB" sz="1600" dirty="0"/>
          </a:p>
          <a:p>
            <a:pPr marL="285750" indent="-285750">
              <a:buClr>
                <a:srgbClr val="1BB2BB"/>
              </a:buClr>
              <a:buFont typeface="Arial" panose="020B0604020202020204" pitchFamily="34" charset="0"/>
              <a:buChar char="•"/>
            </a:pPr>
            <a:r>
              <a:rPr lang="en-GB" sz="1600" dirty="0"/>
              <a:t>  Governor training:</a:t>
            </a:r>
          </a:p>
          <a:p>
            <a:pPr>
              <a:buClr>
                <a:srgbClr val="1BB2BB"/>
              </a:buClr>
            </a:pPr>
            <a:endParaRPr lang="en-GB" sz="1600" dirty="0"/>
          </a:p>
          <a:p>
            <a:pPr marL="742950" lvl="1" indent="-285750">
              <a:buClr>
                <a:srgbClr val="1BB2BB"/>
              </a:buClr>
              <a:buFont typeface="Arial" panose="020B0604020202020204" pitchFamily="34" charset="0"/>
              <a:buChar char="•"/>
            </a:pPr>
            <a:r>
              <a:rPr lang="en-GB" sz="1600" dirty="0"/>
              <a:t>New and continuing governor attended a governor induction day</a:t>
            </a:r>
          </a:p>
          <a:p>
            <a:pPr marL="742950" lvl="1" indent="-285750">
              <a:buClr>
                <a:srgbClr val="1BB2BB"/>
              </a:buClr>
              <a:buFont typeface="Arial" panose="020B0604020202020204" pitchFamily="34" charset="0"/>
              <a:buChar char="•"/>
            </a:pPr>
            <a:r>
              <a:rPr lang="en-GB" sz="1600" dirty="0"/>
              <a:t>Governors have participated in a number of workshops ran by NHS Providers</a:t>
            </a:r>
          </a:p>
          <a:p>
            <a:pPr marL="742950" lvl="1" indent="-285750">
              <a:buClr>
                <a:srgbClr val="1BB2BB"/>
              </a:buClr>
              <a:buFont typeface="Arial" panose="020B0604020202020204" pitchFamily="34" charset="0"/>
              <a:buChar char="•"/>
            </a:pPr>
            <a:r>
              <a:rPr lang="en-GB" sz="1600" dirty="0"/>
              <a:t>Governors attended the NHS Providers Annual Governors Conference </a:t>
            </a:r>
          </a:p>
        </p:txBody>
      </p:sp>
    </p:spTree>
    <p:extLst>
      <p:ext uri="{BB962C8B-B14F-4D97-AF65-F5344CB8AC3E}">
        <p14:creationId xmlns:p14="http://schemas.microsoft.com/office/powerpoint/2010/main" val="438032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Why we do our role</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3139321"/>
          </a:xfrm>
          <a:prstGeom prst="rect">
            <a:avLst/>
          </a:prstGeom>
          <a:noFill/>
        </p:spPr>
        <p:txBody>
          <a:bodyPr wrap="square" rtlCol="0">
            <a:spAutoFit/>
          </a:bodyPr>
          <a:lstStyle/>
          <a:p>
            <a:pPr marL="285750" indent="-285750">
              <a:buClr>
                <a:srgbClr val="1BB2BB"/>
              </a:buClr>
              <a:buFont typeface="Arial" panose="020B0604020202020204" pitchFamily="34" charset="0"/>
              <a:buChar char="•"/>
            </a:pPr>
            <a:r>
              <a:rPr lang="en-US" sz="1600" dirty="0"/>
              <a:t>To represent the interests of the members of the Trust and the interests of the general public of Warrington and Halton</a:t>
            </a:r>
          </a:p>
          <a:p>
            <a:pPr marL="285750" indent="-285750">
              <a:buClr>
                <a:srgbClr val="1BB2BB"/>
              </a:buClr>
              <a:buFont typeface="Arial" panose="020B0604020202020204" pitchFamily="34" charset="0"/>
              <a:buChar char="•"/>
            </a:pPr>
            <a:r>
              <a:rPr lang="en-US" sz="1600" dirty="0"/>
              <a:t>To feedback information about the Trust, its vision and its performance to members, public and stakeholder </a:t>
            </a:r>
            <a:r>
              <a:rPr lang="en-US" sz="1600" dirty="0" err="1"/>
              <a:t>organisations</a:t>
            </a:r>
            <a:endParaRPr lang="en-US" sz="1600" dirty="0"/>
          </a:p>
          <a:p>
            <a:pPr marL="285750" indent="-285750">
              <a:buClr>
                <a:srgbClr val="1BB2BB"/>
              </a:buClr>
              <a:buFont typeface="Arial" panose="020B0604020202020204" pitchFamily="34" charset="0"/>
              <a:buChar char="•"/>
            </a:pPr>
            <a:r>
              <a:rPr lang="en-GB" sz="1600" dirty="0"/>
              <a:t>To effectively fulfil the role of governor by holding the non-executive directors individually and collectively to account  </a:t>
            </a:r>
          </a:p>
          <a:p>
            <a:pPr marL="285750" indent="-285750">
              <a:buClr>
                <a:srgbClr val="1BB2BB"/>
              </a:buClr>
              <a:buFont typeface="Arial" panose="020B0604020202020204" pitchFamily="34" charset="0"/>
              <a:buChar char="•"/>
            </a:pPr>
            <a:r>
              <a:rPr lang="en-GB" sz="1600" dirty="0"/>
              <a:t>Our visits allow a</a:t>
            </a:r>
            <a:r>
              <a:rPr lang="en-US" sz="1600" dirty="0"/>
              <a:t> chance to get closer to the ‘coalface’ rather than in the board room</a:t>
            </a:r>
          </a:p>
          <a:p>
            <a:pPr marL="285750" indent="-285750">
              <a:buClr>
                <a:srgbClr val="1BB2BB"/>
              </a:buClr>
              <a:buFont typeface="Arial" panose="020B0604020202020204" pitchFamily="34" charset="0"/>
              <a:buChar char="•"/>
            </a:pPr>
            <a:r>
              <a:rPr lang="en-US" sz="1600" dirty="0"/>
              <a:t>To identify and report any areas we see in need of improvement</a:t>
            </a:r>
          </a:p>
          <a:p>
            <a:pPr marL="285750" indent="-285750">
              <a:buClr>
                <a:srgbClr val="1BB2BB"/>
              </a:buClr>
              <a:buFont typeface="Arial" panose="020B0604020202020204" pitchFamily="34" charset="0"/>
              <a:buChar char="•"/>
            </a:pPr>
            <a:r>
              <a:rPr lang="en-US" sz="1600" dirty="0"/>
              <a:t>Patients and staff get to meet and speak with their governors</a:t>
            </a:r>
          </a:p>
          <a:p>
            <a:pPr marL="285750" indent="-285750">
              <a:buClr>
                <a:srgbClr val="1BB2BB"/>
              </a:buClr>
              <a:buFont typeface="Arial" panose="020B0604020202020204" pitchFamily="34" charset="0"/>
              <a:buChar char="•"/>
            </a:pPr>
            <a:r>
              <a:rPr lang="en-US" sz="1600" dirty="0"/>
              <a:t>To engage with and feed back the views of the members and the general public.</a:t>
            </a:r>
          </a:p>
          <a:p>
            <a:endParaRPr lang="en-US" sz="1800" dirty="0"/>
          </a:p>
          <a:p>
            <a:pPr algn="ctr"/>
            <a:r>
              <a:rPr lang="en-US" sz="1800" b="1" dirty="0">
                <a:solidFill>
                  <a:srgbClr val="1BB2BB"/>
                </a:solidFill>
              </a:rPr>
              <a:t>Because we enjoy doing it!</a:t>
            </a:r>
            <a:endParaRPr lang="en-US" sz="1600" b="1" dirty="0">
              <a:solidFill>
                <a:srgbClr val="1BB2BB"/>
              </a:solidFill>
            </a:endParaRPr>
          </a:p>
        </p:txBody>
      </p:sp>
    </p:spTree>
    <p:extLst>
      <p:ext uri="{BB962C8B-B14F-4D97-AF65-F5344CB8AC3E}">
        <p14:creationId xmlns:p14="http://schemas.microsoft.com/office/powerpoint/2010/main" val="1971078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822700"/>
            <a:ext cx="1955800" cy="546100"/>
          </a:xfrm>
          <a:prstGeom prst="rect">
            <a:avLst/>
          </a:prstGeom>
        </p:spPr>
      </p:pic>
      <p:pic>
        <p:nvPicPr>
          <p:cNvPr id="3" name="Picture 2"/>
          <p:cNvPicPr>
            <a:picLocks noChangeAspect="1"/>
          </p:cNvPicPr>
          <p:nvPr/>
        </p:nvPicPr>
        <p:blipFill>
          <a:blip r:embed="rId3"/>
          <a:stretch>
            <a:fillRect/>
          </a:stretch>
        </p:blipFill>
        <p:spPr>
          <a:xfrm>
            <a:off x="7690224" y="117288"/>
            <a:ext cx="1219200" cy="292100"/>
          </a:xfrm>
          <a:prstGeom prst="rect">
            <a:avLst/>
          </a:prstGeom>
        </p:spPr>
      </p:pic>
      <p:pic>
        <p:nvPicPr>
          <p:cNvPr id="4" name="Picture 3" descr="WHH Corportae Rebrand Presentation slides-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 y="18348"/>
            <a:ext cx="9144000" cy="5143500"/>
          </a:xfrm>
          <a:prstGeom prst="rect">
            <a:avLst/>
          </a:prstGeom>
        </p:spPr>
      </p:pic>
      <p:sp>
        <p:nvSpPr>
          <p:cNvPr id="5" name="Rectangle 4"/>
          <p:cNvSpPr/>
          <p:nvPr/>
        </p:nvSpPr>
        <p:spPr>
          <a:xfrm>
            <a:off x="107343" y="1954007"/>
            <a:ext cx="8929313" cy="707886"/>
          </a:xfrm>
          <a:prstGeom prst="rect">
            <a:avLst/>
          </a:prstGeom>
        </p:spPr>
        <p:txBody>
          <a:bodyPr wrap="square">
            <a:spAutoFit/>
          </a:bodyPr>
          <a:lstStyle/>
          <a:p>
            <a:pPr algn="ctr"/>
            <a:r>
              <a:rPr lang="en-US" sz="4000" dirty="0">
                <a:solidFill>
                  <a:schemeClr val="bg1"/>
                </a:solidFill>
              </a:rPr>
              <a:t>Looking ahead 2022-23</a:t>
            </a:r>
          </a:p>
        </p:txBody>
      </p:sp>
    </p:spTree>
    <p:extLst>
      <p:ext uri="{BB962C8B-B14F-4D97-AF65-F5344CB8AC3E}">
        <p14:creationId xmlns:p14="http://schemas.microsoft.com/office/powerpoint/2010/main" val="4294790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973" y="1281261"/>
            <a:ext cx="8648054" cy="2308324"/>
          </a:xfrm>
          <a:prstGeom prst="rect">
            <a:avLst/>
          </a:prstGeom>
        </p:spPr>
        <p:txBody>
          <a:bodyPr wrap="square">
            <a:spAutoFit/>
          </a:bodyPr>
          <a:lstStyle/>
          <a:p>
            <a:pPr algn="ctr"/>
            <a:r>
              <a:rPr lang="en-GB" sz="4000" dirty="0"/>
              <a:t>Strategy and look forward 2022-23</a:t>
            </a:r>
          </a:p>
          <a:p>
            <a:pPr algn="ctr"/>
            <a:endParaRPr lang="en-GB" sz="4000" dirty="0">
              <a:solidFill>
                <a:schemeClr val="accent5"/>
              </a:solidFill>
            </a:endParaRPr>
          </a:p>
          <a:p>
            <a:pPr algn="ctr"/>
            <a:r>
              <a:rPr lang="en-GB" sz="3200" dirty="0">
                <a:solidFill>
                  <a:schemeClr val="accent5"/>
                </a:solidFill>
              </a:rPr>
              <a:t>Lucy Gardner</a:t>
            </a:r>
          </a:p>
          <a:p>
            <a:pPr algn="ctr"/>
            <a:r>
              <a:rPr lang="en-GB" sz="3200" dirty="0">
                <a:solidFill>
                  <a:schemeClr val="accent5"/>
                </a:solidFill>
              </a:rPr>
              <a:t>Director of Strategy and Partnerships</a:t>
            </a:r>
          </a:p>
        </p:txBody>
      </p:sp>
    </p:spTree>
    <p:extLst>
      <p:ext uri="{BB962C8B-B14F-4D97-AF65-F5344CB8AC3E}">
        <p14:creationId xmlns:p14="http://schemas.microsoft.com/office/powerpoint/2010/main" val="1781949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7" y="146386"/>
            <a:ext cx="8669081"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pPr algn="ctr"/>
            <a:r>
              <a:rPr lang="en-GB" sz="2800" dirty="0">
                <a:solidFill>
                  <a:srgbClr val="1BB2BB"/>
                </a:solidFill>
                <a:latin typeface="+mn-lt"/>
              </a:rPr>
              <a:t>We will refresh our Trust strategy, continuing to prioritise </a:t>
            </a:r>
            <a:r>
              <a:rPr lang="en-GB" sz="2800" dirty="0">
                <a:solidFill>
                  <a:srgbClr val="ED6F57"/>
                </a:solidFill>
                <a:latin typeface="+mn-lt"/>
              </a:rPr>
              <a:t>Quality, </a:t>
            </a:r>
            <a:r>
              <a:rPr lang="en-GB" sz="2800" dirty="0">
                <a:solidFill>
                  <a:srgbClr val="4BACC6"/>
                </a:solidFill>
                <a:latin typeface="+mn-lt"/>
              </a:rPr>
              <a:t>People and </a:t>
            </a:r>
            <a:r>
              <a:rPr lang="en-GB" sz="2800" dirty="0">
                <a:solidFill>
                  <a:srgbClr val="00B050"/>
                </a:solidFill>
                <a:latin typeface="+mn-lt"/>
              </a:rPr>
              <a:t>Sustainability</a:t>
            </a:r>
          </a:p>
        </p:txBody>
      </p:sp>
      <p:pic>
        <p:nvPicPr>
          <p:cNvPr id="4" name="Picture 3">
            <a:extLst>
              <a:ext uri="{FF2B5EF4-FFF2-40B4-BE49-F238E27FC236}">
                <a16:creationId xmlns:a16="http://schemas.microsoft.com/office/drawing/2014/main" id="{8110855D-3F74-DF39-0BF9-77EBB1563FB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80782" y="1153772"/>
            <a:ext cx="3181609" cy="3595350"/>
          </a:xfrm>
          <a:prstGeom prst="rect">
            <a:avLst/>
          </a:prstGeom>
        </p:spPr>
      </p:pic>
    </p:spTree>
    <p:extLst>
      <p:ext uri="{BB962C8B-B14F-4D97-AF65-F5344CB8AC3E}">
        <p14:creationId xmlns:p14="http://schemas.microsoft.com/office/powerpoint/2010/main" val="2017773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714D-D5C0-D198-54DD-C20CB15E6AD0}"/>
              </a:ext>
            </a:extLst>
          </p:cNvPr>
          <p:cNvSpPr txBox="1">
            <a:spLocks/>
          </p:cNvSpPr>
          <p:nvPr/>
        </p:nvSpPr>
        <p:spPr>
          <a:xfrm>
            <a:off x="67235" y="205979"/>
            <a:ext cx="8048065"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ED6F57"/>
                </a:solidFill>
              </a:rPr>
              <a:t>We will always put our patients first, delivering safe and effective care and an excellent patient experience</a:t>
            </a:r>
          </a:p>
        </p:txBody>
      </p:sp>
      <p:pic>
        <p:nvPicPr>
          <p:cNvPr id="3" name="Picture 2">
            <a:extLst>
              <a:ext uri="{FF2B5EF4-FFF2-40B4-BE49-F238E27FC236}">
                <a16:creationId xmlns:a16="http://schemas.microsoft.com/office/drawing/2014/main" id="{FE46DB52-715A-0CE4-7552-62937B5A91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097" y="1426068"/>
            <a:ext cx="3109820" cy="2484523"/>
          </a:xfrm>
          <a:prstGeom prst="rect">
            <a:avLst/>
          </a:prstGeom>
        </p:spPr>
      </p:pic>
      <p:sp>
        <p:nvSpPr>
          <p:cNvPr id="4" name="Rectangle 3">
            <a:extLst>
              <a:ext uri="{FF2B5EF4-FFF2-40B4-BE49-F238E27FC236}">
                <a16:creationId xmlns:a16="http://schemas.microsoft.com/office/drawing/2014/main" id="{D8355BD6-B443-74A0-9DCF-23EDC88E97BA}"/>
              </a:ext>
            </a:extLst>
          </p:cNvPr>
          <p:cNvSpPr/>
          <p:nvPr/>
        </p:nvSpPr>
        <p:spPr>
          <a:xfrm>
            <a:off x="2884394" y="1253232"/>
            <a:ext cx="1588261"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Opened July 2022</a:t>
            </a:r>
          </a:p>
        </p:txBody>
      </p:sp>
      <p:pic>
        <p:nvPicPr>
          <p:cNvPr id="5" name="Picture 4" descr="A picture containing text&#10;&#10;Description automatically generated">
            <a:extLst>
              <a:ext uri="{FF2B5EF4-FFF2-40B4-BE49-F238E27FC236}">
                <a16:creationId xmlns:a16="http://schemas.microsoft.com/office/drawing/2014/main" id="{021A147F-87FE-A221-183F-1F479E24A4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256871" y="1735967"/>
            <a:ext cx="2479185" cy="1859389"/>
          </a:xfrm>
          <a:prstGeom prst="rect">
            <a:avLst/>
          </a:prstGeom>
        </p:spPr>
      </p:pic>
      <p:pic>
        <p:nvPicPr>
          <p:cNvPr id="6" name="Picture 5" descr="A hallway with orange doors&#10;&#10;Description automatically generated with low confidence">
            <a:extLst>
              <a:ext uri="{FF2B5EF4-FFF2-40B4-BE49-F238E27FC236}">
                <a16:creationId xmlns:a16="http://schemas.microsoft.com/office/drawing/2014/main" id="{AFB1ED9E-2EAE-074D-4266-D8BFB51775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20399" y="1426069"/>
            <a:ext cx="2331885" cy="2479184"/>
          </a:xfrm>
          <a:prstGeom prst="rect">
            <a:avLst/>
          </a:prstGeom>
        </p:spPr>
      </p:pic>
      <p:sp>
        <p:nvSpPr>
          <p:cNvPr id="7" name="Rectangle 6">
            <a:extLst>
              <a:ext uri="{FF2B5EF4-FFF2-40B4-BE49-F238E27FC236}">
                <a16:creationId xmlns:a16="http://schemas.microsoft.com/office/drawing/2014/main" id="{E62067E8-193A-57EA-56FB-8AE84993D287}"/>
              </a:ext>
            </a:extLst>
          </p:cNvPr>
          <p:cNvSpPr/>
          <p:nvPr/>
        </p:nvSpPr>
        <p:spPr>
          <a:xfrm>
            <a:off x="6874952" y="1255888"/>
            <a:ext cx="2033963"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Opened September 2022</a:t>
            </a:r>
          </a:p>
        </p:txBody>
      </p:sp>
      <p:sp>
        <p:nvSpPr>
          <p:cNvPr id="8" name="TextBox 7">
            <a:extLst>
              <a:ext uri="{FF2B5EF4-FFF2-40B4-BE49-F238E27FC236}">
                <a16:creationId xmlns:a16="http://schemas.microsoft.com/office/drawing/2014/main" id="{122016F9-05A7-378C-C034-851331AB93EA}"/>
              </a:ext>
            </a:extLst>
          </p:cNvPr>
          <p:cNvSpPr txBox="1"/>
          <p:nvPr/>
        </p:nvSpPr>
        <p:spPr>
          <a:xfrm>
            <a:off x="482097" y="3910591"/>
            <a:ext cx="3109820" cy="369332"/>
          </a:xfrm>
          <a:prstGeom prst="rect">
            <a:avLst/>
          </a:prstGeom>
          <a:noFill/>
        </p:spPr>
        <p:txBody>
          <a:bodyPr wrap="square" rtlCol="0">
            <a:spAutoFit/>
          </a:bodyPr>
          <a:lstStyle/>
          <a:p>
            <a:r>
              <a:rPr lang="en-GB" dirty="0"/>
              <a:t>Same Day Emergency Care unit</a:t>
            </a:r>
          </a:p>
        </p:txBody>
      </p:sp>
      <p:sp>
        <p:nvSpPr>
          <p:cNvPr id="9" name="TextBox 8">
            <a:extLst>
              <a:ext uri="{FF2B5EF4-FFF2-40B4-BE49-F238E27FC236}">
                <a16:creationId xmlns:a16="http://schemas.microsoft.com/office/drawing/2014/main" id="{8FB9B1A9-42BF-9472-BB82-50B40F9E6145}"/>
              </a:ext>
            </a:extLst>
          </p:cNvPr>
          <p:cNvSpPr txBox="1"/>
          <p:nvPr/>
        </p:nvSpPr>
        <p:spPr>
          <a:xfrm>
            <a:off x="4472655" y="3910591"/>
            <a:ext cx="3726785" cy="369332"/>
          </a:xfrm>
          <a:prstGeom prst="rect">
            <a:avLst/>
          </a:prstGeom>
          <a:noFill/>
        </p:spPr>
        <p:txBody>
          <a:bodyPr wrap="square" rtlCol="0">
            <a:spAutoFit/>
          </a:bodyPr>
          <a:lstStyle/>
          <a:p>
            <a:r>
              <a:rPr lang="en-GB" dirty="0"/>
              <a:t>Paediatric Outpatients</a:t>
            </a:r>
          </a:p>
        </p:txBody>
      </p:sp>
    </p:spTree>
    <p:extLst>
      <p:ext uri="{BB962C8B-B14F-4D97-AF65-F5344CB8AC3E}">
        <p14:creationId xmlns:p14="http://schemas.microsoft.com/office/powerpoint/2010/main" val="14971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57" y="1171366"/>
            <a:ext cx="8648054" cy="2308324"/>
          </a:xfrm>
          <a:prstGeom prst="rect">
            <a:avLst/>
          </a:prstGeom>
        </p:spPr>
        <p:txBody>
          <a:bodyPr wrap="square">
            <a:spAutoFit/>
          </a:bodyPr>
          <a:lstStyle/>
          <a:p>
            <a:pPr algn="ctr"/>
            <a:r>
              <a:rPr lang="en-GB" sz="4000" dirty="0"/>
              <a:t>Chief Executive’s report</a:t>
            </a:r>
          </a:p>
          <a:p>
            <a:pPr algn="ctr"/>
            <a:endParaRPr lang="en-GB" sz="4000" dirty="0">
              <a:solidFill>
                <a:schemeClr val="accent5"/>
              </a:solidFill>
            </a:endParaRPr>
          </a:p>
          <a:p>
            <a:pPr algn="ctr"/>
            <a:r>
              <a:rPr lang="en-GB" sz="3200" dirty="0">
                <a:solidFill>
                  <a:schemeClr val="accent5"/>
                </a:solidFill>
              </a:rPr>
              <a:t>Prof Simon Constable</a:t>
            </a:r>
          </a:p>
          <a:p>
            <a:pPr algn="ctr"/>
            <a:r>
              <a:rPr lang="en-GB" sz="3200" dirty="0">
                <a:solidFill>
                  <a:schemeClr val="accent5"/>
                </a:solidFill>
              </a:rPr>
              <a:t>Chief Executive</a:t>
            </a:r>
          </a:p>
        </p:txBody>
      </p:sp>
    </p:spTree>
    <p:extLst>
      <p:ext uri="{BB962C8B-B14F-4D97-AF65-F5344CB8AC3E}">
        <p14:creationId xmlns:p14="http://schemas.microsoft.com/office/powerpoint/2010/main" val="28293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4044-4E1C-CAA0-7247-1F28E2721D6F}"/>
              </a:ext>
            </a:extLst>
          </p:cNvPr>
          <p:cNvSpPr txBox="1">
            <a:spLocks/>
          </p:cNvSpPr>
          <p:nvPr/>
        </p:nvSpPr>
        <p:spPr>
          <a:xfrm>
            <a:off x="67235" y="118893"/>
            <a:ext cx="8048065"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ED6F57"/>
                </a:solidFill>
              </a:rPr>
              <a:t>We will always put our patients first, delivering safe and effective care and an excellent patient experience</a:t>
            </a:r>
          </a:p>
        </p:txBody>
      </p:sp>
      <p:pic>
        <p:nvPicPr>
          <p:cNvPr id="3" name="Picture 3">
            <a:extLst>
              <a:ext uri="{FF2B5EF4-FFF2-40B4-BE49-F238E27FC236}">
                <a16:creationId xmlns:a16="http://schemas.microsoft.com/office/drawing/2014/main" id="{0F1BE9E1-DFEB-5E7E-DA06-9498990EAD96}"/>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70914" y="1188066"/>
            <a:ext cx="2361135" cy="253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B1F84E1-3914-C35F-9C61-3358C9298337}"/>
              </a:ext>
            </a:extLst>
          </p:cNvPr>
          <p:cNvSpPr/>
          <p:nvPr/>
        </p:nvSpPr>
        <p:spPr>
          <a:xfrm>
            <a:off x="2112893" y="1069721"/>
            <a:ext cx="2118496"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Opened November 2022</a:t>
            </a:r>
          </a:p>
        </p:txBody>
      </p:sp>
      <p:pic>
        <p:nvPicPr>
          <p:cNvPr id="5" name="Picture 4">
            <a:extLst>
              <a:ext uri="{FF2B5EF4-FFF2-40B4-BE49-F238E27FC236}">
                <a16:creationId xmlns:a16="http://schemas.microsoft.com/office/drawing/2014/main" id="{F294E316-9AD8-49A9-2A56-87F2E698F6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2594" y="1242556"/>
            <a:ext cx="3726785" cy="2484523"/>
          </a:xfrm>
          <a:prstGeom prst="rect">
            <a:avLst/>
          </a:prstGeom>
        </p:spPr>
      </p:pic>
      <p:sp>
        <p:nvSpPr>
          <p:cNvPr id="6" name="Rectangle 5">
            <a:extLst>
              <a:ext uri="{FF2B5EF4-FFF2-40B4-BE49-F238E27FC236}">
                <a16:creationId xmlns:a16="http://schemas.microsoft.com/office/drawing/2014/main" id="{C5797DA9-AAD4-A28F-9001-5819974EE4C1}"/>
              </a:ext>
            </a:extLst>
          </p:cNvPr>
          <p:cNvSpPr/>
          <p:nvPr/>
        </p:nvSpPr>
        <p:spPr>
          <a:xfrm>
            <a:off x="7450255" y="1064383"/>
            <a:ext cx="1545783"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Spring 2023</a:t>
            </a:r>
          </a:p>
        </p:txBody>
      </p:sp>
      <p:sp>
        <p:nvSpPr>
          <p:cNvPr id="7" name="TextBox 6">
            <a:extLst>
              <a:ext uri="{FF2B5EF4-FFF2-40B4-BE49-F238E27FC236}">
                <a16:creationId xmlns:a16="http://schemas.microsoft.com/office/drawing/2014/main" id="{2AF52A9D-BE27-1070-E6FF-85F40AB592B7}"/>
              </a:ext>
            </a:extLst>
          </p:cNvPr>
          <p:cNvSpPr txBox="1"/>
          <p:nvPr/>
        </p:nvSpPr>
        <p:spPr>
          <a:xfrm>
            <a:off x="492036" y="3727080"/>
            <a:ext cx="3109820" cy="369332"/>
          </a:xfrm>
          <a:prstGeom prst="rect">
            <a:avLst/>
          </a:prstGeom>
          <a:noFill/>
        </p:spPr>
        <p:txBody>
          <a:bodyPr wrap="square" rtlCol="0">
            <a:spAutoFit/>
          </a:bodyPr>
          <a:lstStyle/>
          <a:p>
            <a:r>
              <a:rPr lang="en-GB" dirty="0"/>
              <a:t>Urology Investigations Unit</a:t>
            </a:r>
          </a:p>
        </p:txBody>
      </p:sp>
      <p:sp>
        <p:nvSpPr>
          <p:cNvPr id="8" name="TextBox 7">
            <a:extLst>
              <a:ext uri="{FF2B5EF4-FFF2-40B4-BE49-F238E27FC236}">
                <a16:creationId xmlns:a16="http://schemas.microsoft.com/office/drawing/2014/main" id="{771B1D41-D503-DA56-1C63-EA94990F2513}"/>
              </a:ext>
            </a:extLst>
          </p:cNvPr>
          <p:cNvSpPr txBox="1"/>
          <p:nvPr/>
        </p:nvSpPr>
        <p:spPr>
          <a:xfrm>
            <a:off x="4482594" y="3727080"/>
            <a:ext cx="3726785" cy="646331"/>
          </a:xfrm>
          <a:prstGeom prst="rect">
            <a:avLst/>
          </a:prstGeom>
          <a:noFill/>
        </p:spPr>
        <p:txBody>
          <a:bodyPr wrap="square" rtlCol="0">
            <a:spAutoFit/>
          </a:bodyPr>
          <a:lstStyle/>
          <a:p>
            <a:r>
              <a:rPr lang="en-GB" dirty="0"/>
              <a:t>Breast screening consolidation at Bath Street</a:t>
            </a:r>
          </a:p>
        </p:txBody>
      </p:sp>
    </p:spTree>
    <p:extLst>
      <p:ext uri="{BB962C8B-B14F-4D97-AF65-F5344CB8AC3E}">
        <p14:creationId xmlns:p14="http://schemas.microsoft.com/office/powerpoint/2010/main" val="4147556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770419-D627-5F36-D2CE-10576D9DE2C7}"/>
              </a:ext>
            </a:extLst>
          </p:cNvPr>
          <p:cNvSpPr txBox="1">
            <a:spLocks/>
          </p:cNvSpPr>
          <p:nvPr/>
        </p:nvSpPr>
        <p:spPr>
          <a:xfrm>
            <a:off x="136904" y="163219"/>
            <a:ext cx="8048065"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ED6F57"/>
                </a:solidFill>
              </a:rPr>
              <a:t>We will always put our patients first, delivering safe and effective care and an excellent patient experience</a:t>
            </a:r>
          </a:p>
        </p:txBody>
      </p:sp>
      <p:pic>
        <p:nvPicPr>
          <p:cNvPr id="4" name="Picture 4">
            <a:extLst>
              <a:ext uri="{FF2B5EF4-FFF2-40B4-BE49-F238E27FC236}">
                <a16:creationId xmlns:a16="http://schemas.microsoft.com/office/drawing/2014/main" id="{567C97BC-7833-11EB-BEE1-F2CD37233F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577" y="1461070"/>
            <a:ext cx="3811608" cy="24810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3DCC63-2526-174B-8D3F-0E46026FAC0A}"/>
              </a:ext>
            </a:extLst>
          </p:cNvPr>
          <p:cNvSpPr/>
          <p:nvPr/>
        </p:nvSpPr>
        <p:spPr>
          <a:xfrm>
            <a:off x="3005418" y="1409568"/>
            <a:ext cx="182880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2023</a:t>
            </a:r>
          </a:p>
        </p:txBody>
      </p:sp>
      <p:pic>
        <p:nvPicPr>
          <p:cNvPr id="6" name="Picture 6">
            <a:extLst>
              <a:ext uri="{FF2B5EF4-FFF2-40B4-BE49-F238E27FC236}">
                <a16:creationId xmlns:a16="http://schemas.microsoft.com/office/drawing/2014/main" id="{3D4A4A3A-479A-B5BC-FC88-618D4CEE08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17098" y="1461070"/>
            <a:ext cx="2795310" cy="24810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C2DB999-03CC-149C-A163-8DC6097B735F}"/>
              </a:ext>
            </a:extLst>
          </p:cNvPr>
          <p:cNvSpPr/>
          <p:nvPr/>
        </p:nvSpPr>
        <p:spPr>
          <a:xfrm>
            <a:off x="7079244" y="1404230"/>
            <a:ext cx="186914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2023</a:t>
            </a:r>
          </a:p>
        </p:txBody>
      </p:sp>
      <p:sp>
        <p:nvSpPr>
          <p:cNvPr id="8" name="TextBox 7">
            <a:extLst>
              <a:ext uri="{FF2B5EF4-FFF2-40B4-BE49-F238E27FC236}">
                <a16:creationId xmlns:a16="http://schemas.microsoft.com/office/drawing/2014/main" id="{2CF2F497-8C55-1E82-3678-8C43127FE127}"/>
              </a:ext>
            </a:extLst>
          </p:cNvPr>
          <p:cNvSpPr txBox="1"/>
          <p:nvPr/>
        </p:nvSpPr>
        <p:spPr>
          <a:xfrm>
            <a:off x="215152" y="3942074"/>
            <a:ext cx="4428222" cy="369332"/>
          </a:xfrm>
          <a:prstGeom prst="rect">
            <a:avLst/>
          </a:prstGeom>
          <a:noFill/>
        </p:spPr>
        <p:txBody>
          <a:bodyPr wrap="square" rtlCol="0">
            <a:spAutoFit/>
          </a:bodyPr>
          <a:lstStyle/>
          <a:p>
            <a:r>
              <a:rPr lang="en-GB" dirty="0"/>
              <a:t>Emergency Department Minors development</a:t>
            </a:r>
          </a:p>
        </p:txBody>
      </p:sp>
      <p:sp>
        <p:nvSpPr>
          <p:cNvPr id="9" name="TextBox 8">
            <a:extLst>
              <a:ext uri="{FF2B5EF4-FFF2-40B4-BE49-F238E27FC236}">
                <a16:creationId xmlns:a16="http://schemas.microsoft.com/office/drawing/2014/main" id="{11D124AC-4C3A-9BA3-8B05-E09AD2E1818F}"/>
              </a:ext>
            </a:extLst>
          </p:cNvPr>
          <p:cNvSpPr txBox="1"/>
          <p:nvPr/>
        </p:nvSpPr>
        <p:spPr>
          <a:xfrm>
            <a:off x="4951249" y="3942074"/>
            <a:ext cx="3726785" cy="369332"/>
          </a:xfrm>
          <a:prstGeom prst="rect">
            <a:avLst/>
          </a:prstGeom>
          <a:noFill/>
        </p:spPr>
        <p:txBody>
          <a:bodyPr wrap="square" rtlCol="0">
            <a:spAutoFit/>
          </a:bodyPr>
          <a:lstStyle/>
          <a:p>
            <a:r>
              <a:rPr lang="en-GB" dirty="0"/>
              <a:t>CT scanner in Emergency Department</a:t>
            </a:r>
          </a:p>
        </p:txBody>
      </p:sp>
    </p:spTree>
    <p:extLst>
      <p:ext uri="{BB962C8B-B14F-4D97-AF65-F5344CB8AC3E}">
        <p14:creationId xmlns:p14="http://schemas.microsoft.com/office/powerpoint/2010/main" val="402861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EE66-B92E-9C8A-2A3F-244C5D3F3E54}"/>
              </a:ext>
            </a:extLst>
          </p:cNvPr>
          <p:cNvSpPr txBox="1">
            <a:spLocks/>
          </p:cNvSpPr>
          <p:nvPr/>
        </p:nvSpPr>
        <p:spPr>
          <a:xfrm>
            <a:off x="67235" y="205979"/>
            <a:ext cx="8048065"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ED6F57"/>
                </a:solidFill>
              </a:rPr>
              <a:t>We will always put our patients first, delivering safe and effective care and an excellent patient experience</a:t>
            </a:r>
          </a:p>
        </p:txBody>
      </p:sp>
      <p:pic>
        <p:nvPicPr>
          <p:cNvPr id="3" name="Picture 2" descr="A picture containing text, tree, grass, outdoor&#10;&#10;Description automatically generated">
            <a:extLst>
              <a:ext uri="{FF2B5EF4-FFF2-40B4-BE49-F238E27FC236}">
                <a16:creationId xmlns:a16="http://schemas.microsoft.com/office/drawing/2014/main" id="{86AB9829-0821-2220-5800-9E70C20D39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05601" y="1269515"/>
            <a:ext cx="3218948" cy="2414211"/>
          </a:xfrm>
          <a:prstGeom prst="rect">
            <a:avLst/>
          </a:prstGeom>
        </p:spPr>
      </p:pic>
      <p:pic>
        <p:nvPicPr>
          <p:cNvPr id="4" name="Picture 3" descr="A picture containing text, road, sky, outdoor&#10;&#10;Description automatically generated">
            <a:extLst>
              <a:ext uri="{FF2B5EF4-FFF2-40B4-BE49-F238E27FC236}">
                <a16:creationId xmlns:a16="http://schemas.microsoft.com/office/drawing/2014/main" id="{73F28962-53F4-6E48-7ADC-C2BBFC05FC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13743" y="1462929"/>
            <a:ext cx="3338404" cy="2503803"/>
          </a:xfrm>
          <a:prstGeom prst="rect">
            <a:avLst/>
          </a:prstGeom>
        </p:spPr>
      </p:pic>
      <p:sp>
        <p:nvSpPr>
          <p:cNvPr id="5" name="TextBox 4">
            <a:extLst>
              <a:ext uri="{FF2B5EF4-FFF2-40B4-BE49-F238E27FC236}">
                <a16:creationId xmlns:a16="http://schemas.microsoft.com/office/drawing/2014/main" id="{8705C714-50AC-931E-31EE-93484679B341}"/>
              </a:ext>
            </a:extLst>
          </p:cNvPr>
          <p:cNvSpPr txBox="1"/>
          <p:nvPr/>
        </p:nvSpPr>
        <p:spPr>
          <a:xfrm>
            <a:off x="760393" y="3727080"/>
            <a:ext cx="3109820" cy="646331"/>
          </a:xfrm>
          <a:prstGeom prst="rect">
            <a:avLst/>
          </a:prstGeom>
          <a:noFill/>
        </p:spPr>
        <p:txBody>
          <a:bodyPr wrap="square" rtlCol="0">
            <a:spAutoFit/>
          </a:bodyPr>
          <a:lstStyle/>
          <a:p>
            <a:r>
              <a:rPr lang="en-GB" dirty="0"/>
              <a:t>Community Diagnostic Centre (Phase 1)</a:t>
            </a:r>
          </a:p>
        </p:txBody>
      </p:sp>
      <p:sp>
        <p:nvSpPr>
          <p:cNvPr id="6" name="Rectangle 5">
            <a:extLst>
              <a:ext uri="{FF2B5EF4-FFF2-40B4-BE49-F238E27FC236}">
                <a16:creationId xmlns:a16="http://schemas.microsoft.com/office/drawing/2014/main" id="{482D6A2D-3425-077C-67AC-53F1B7F71A01}"/>
              </a:ext>
            </a:extLst>
          </p:cNvPr>
          <p:cNvSpPr/>
          <p:nvPr/>
        </p:nvSpPr>
        <p:spPr>
          <a:xfrm>
            <a:off x="1872357" y="4050245"/>
            <a:ext cx="182880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2023</a:t>
            </a:r>
          </a:p>
        </p:txBody>
      </p:sp>
      <p:sp>
        <p:nvSpPr>
          <p:cNvPr id="7" name="TextBox 6">
            <a:extLst>
              <a:ext uri="{FF2B5EF4-FFF2-40B4-BE49-F238E27FC236}">
                <a16:creationId xmlns:a16="http://schemas.microsoft.com/office/drawing/2014/main" id="{55F2C71D-B02D-B064-8C41-0DB04E3813B7}"/>
              </a:ext>
            </a:extLst>
          </p:cNvPr>
          <p:cNvSpPr txBox="1"/>
          <p:nvPr/>
        </p:nvSpPr>
        <p:spPr>
          <a:xfrm>
            <a:off x="4150134" y="3966732"/>
            <a:ext cx="3726785" cy="646331"/>
          </a:xfrm>
          <a:prstGeom prst="rect">
            <a:avLst/>
          </a:prstGeom>
          <a:noFill/>
        </p:spPr>
        <p:txBody>
          <a:bodyPr wrap="square" rtlCol="0">
            <a:spAutoFit/>
          </a:bodyPr>
          <a:lstStyle/>
          <a:p>
            <a:r>
              <a:rPr lang="en-GB" dirty="0"/>
              <a:t>Targeted Investment Fund to expand elective capacity</a:t>
            </a:r>
          </a:p>
        </p:txBody>
      </p:sp>
      <p:sp>
        <p:nvSpPr>
          <p:cNvPr id="8" name="Rectangle 7">
            <a:extLst>
              <a:ext uri="{FF2B5EF4-FFF2-40B4-BE49-F238E27FC236}">
                <a16:creationId xmlns:a16="http://schemas.microsoft.com/office/drawing/2014/main" id="{A7FBB756-896B-77D5-5684-8BFD09FD9484}"/>
              </a:ext>
            </a:extLst>
          </p:cNvPr>
          <p:cNvSpPr/>
          <p:nvPr/>
        </p:nvSpPr>
        <p:spPr>
          <a:xfrm>
            <a:off x="6182199" y="4289897"/>
            <a:ext cx="186914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2024</a:t>
            </a:r>
          </a:p>
        </p:txBody>
      </p:sp>
    </p:spTree>
    <p:extLst>
      <p:ext uri="{BB962C8B-B14F-4D97-AF65-F5344CB8AC3E}">
        <p14:creationId xmlns:p14="http://schemas.microsoft.com/office/powerpoint/2010/main" val="2833639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4B1A-D3E2-6AC6-231B-525368B182AA}"/>
              </a:ext>
            </a:extLst>
          </p:cNvPr>
          <p:cNvSpPr txBox="1">
            <a:spLocks/>
          </p:cNvSpPr>
          <p:nvPr/>
        </p:nvSpPr>
        <p:spPr>
          <a:xfrm>
            <a:off x="67235" y="14390"/>
            <a:ext cx="8048065"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ED6F57"/>
                </a:solidFill>
              </a:rPr>
              <a:t>We will always put our patients first, delivering safe and effective care and an excellent patient experience</a:t>
            </a:r>
          </a:p>
        </p:txBody>
      </p:sp>
      <p:pic>
        <p:nvPicPr>
          <p:cNvPr id="3" name="Picture 2">
            <a:extLst>
              <a:ext uri="{FF2B5EF4-FFF2-40B4-BE49-F238E27FC236}">
                <a16:creationId xmlns:a16="http://schemas.microsoft.com/office/drawing/2014/main" id="{996A5C61-168D-675A-6BCA-E6C6770989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5964" y="871640"/>
            <a:ext cx="6012072" cy="3466961"/>
          </a:xfrm>
          <a:prstGeom prst="rect">
            <a:avLst/>
          </a:prstGeom>
        </p:spPr>
      </p:pic>
    </p:spTree>
    <p:extLst>
      <p:ext uri="{BB962C8B-B14F-4D97-AF65-F5344CB8AC3E}">
        <p14:creationId xmlns:p14="http://schemas.microsoft.com/office/powerpoint/2010/main" val="2546802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7946-340C-11C7-14E5-4E9F45ACDEE2}"/>
              </a:ext>
            </a:extLst>
          </p:cNvPr>
          <p:cNvSpPr txBox="1">
            <a:spLocks/>
          </p:cNvSpPr>
          <p:nvPr/>
        </p:nvSpPr>
        <p:spPr>
          <a:xfrm>
            <a:off x="80683" y="203529"/>
            <a:ext cx="8229600"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4BACC6"/>
                </a:solidFill>
              </a:rPr>
              <a:t>We will be the best place to work, with a diverse and engaged workforce that is fit for now and the future</a:t>
            </a:r>
          </a:p>
        </p:txBody>
      </p:sp>
      <p:pic>
        <p:nvPicPr>
          <p:cNvPr id="3" name="Picture 4" descr="Warrington College031022 12">
            <a:extLst>
              <a:ext uri="{FF2B5EF4-FFF2-40B4-BE49-F238E27FC236}">
                <a16:creationId xmlns:a16="http://schemas.microsoft.com/office/drawing/2014/main" id="{60D9DE6D-405A-9AA5-978C-75CCF52A9DC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4396" y="1315094"/>
            <a:ext cx="3595222" cy="2376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F22BE4-0BEB-5370-84B0-828276A2AD62}"/>
              </a:ext>
            </a:extLst>
          </p:cNvPr>
          <p:cNvSpPr/>
          <p:nvPr/>
        </p:nvSpPr>
        <p:spPr>
          <a:xfrm>
            <a:off x="2318862" y="1107917"/>
            <a:ext cx="2097741"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Opened September 2022</a:t>
            </a:r>
          </a:p>
        </p:txBody>
      </p:sp>
      <p:sp>
        <p:nvSpPr>
          <p:cNvPr id="5" name="TextBox 4">
            <a:extLst>
              <a:ext uri="{FF2B5EF4-FFF2-40B4-BE49-F238E27FC236}">
                <a16:creationId xmlns:a16="http://schemas.microsoft.com/office/drawing/2014/main" id="{BB9A9159-ED2C-994F-ECE9-4C08C96B436C}"/>
              </a:ext>
            </a:extLst>
          </p:cNvPr>
          <p:cNvSpPr txBox="1"/>
          <p:nvPr/>
        </p:nvSpPr>
        <p:spPr>
          <a:xfrm>
            <a:off x="383954" y="3761572"/>
            <a:ext cx="3360215" cy="369332"/>
          </a:xfrm>
          <a:prstGeom prst="rect">
            <a:avLst/>
          </a:prstGeom>
          <a:noFill/>
        </p:spPr>
        <p:txBody>
          <a:bodyPr wrap="square" rtlCol="0">
            <a:spAutoFit/>
          </a:bodyPr>
          <a:lstStyle/>
          <a:p>
            <a:r>
              <a:rPr lang="en-GB" dirty="0"/>
              <a:t>Health and Social Care Academy </a:t>
            </a:r>
          </a:p>
        </p:txBody>
      </p:sp>
      <p:graphicFrame>
        <p:nvGraphicFramePr>
          <p:cNvPr id="6" name="Diagram 5">
            <a:extLst>
              <a:ext uri="{FF2B5EF4-FFF2-40B4-BE49-F238E27FC236}">
                <a16:creationId xmlns:a16="http://schemas.microsoft.com/office/drawing/2014/main" id="{11D31A39-BFE2-AA50-5A65-1BBFE94C0599}"/>
              </a:ext>
            </a:extLst>
          </p:cNvPr>
          <p:cNvGraphicFramePr/>
          <p:nvPr>
            <p:extLst>
              <p:ext uri="{D42A27DB-BD31-4B8C-83A1-F6EECF244321}">
                <p14:modId xmlns:p14="http://schemas.microsoft.com/office/powerpoint/2010/main" val="733253082"/>
              </p:ext>
            </p:extLst>
          </p:nvPr>
        </p:nvGraphicFramePr>
        <p:xfrm>
          <a:off x="4416603" y="1060779"/>
          <a:ext cx="4586198" cy="3506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8364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A3871-C9F9-521D-A016-A6EDC2F5A6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1045" y="1396469"/>
            <a:ext cx="4079803" cy="2676332"/>
          </a:xfrm>
          <a:prstGeom prst="rect">
            <a:avLst/>
          </a:prstGeom>
        </p:spPr>
      </p:pic>
      <p:sp>
        <p:nvSpPr>
          <p:cNvPr id="2" name="Title 1">
            <a:extLst>
              <a:ext uri="{FF2B5EF4-FFF2-40B4-BE49-F238E27FC236}">
                <a16:creationId xmlns:a16="http://schemas.microsoft.com/office/drawing/2014/main" id="{1AE604C7-8B4F-C7EA-673F-BC47E5C2D5FC}"/>
              </a:ext>
            </a:extLst>
          </p:cNvPr>
          <p:cNvSpPr txBox="1">
            <a:spLocks/>
          </p:cNvSpPr>
          <p:nvPr/>
        </p:nvSpPr>
        <p:spPr>
          <a:xfrm>
            <a:off x="345518" y="205979"/>
            <a:ext cx="8229600"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8BC443"/>
                </a:solidFill>
              </a:rPr>
              <a:t>We will work in partnership with others to achieve social and economic wellbeing in our communities</a:t>
            </a:r>
          </a:p>
        </p:txBody>
      </p:sp>
      <p:pic>
        <p:nvPicPr>
          <p:cNvPr id="3" name="Picture 2" descr="A picture containing floor, wall, indoor, table&#10;&#10;Description automatically generated">
            <a:extLst>
              <a:ext uri="{FF2B5EF4-FFF2-40B4-BE49-F238E27FC236}">
                <a16:creationId xmlns:a16="http://schemas.microsoft.com/office/drawing/2014/main" id="{E72536D0-5710-2669-98FD-7D1524A1AD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079" y="1426068"/>
            <a:ext cx="3489513" cy="2617135"/>
          </a:xfrm>
          <a:prstGeom prst="rect">
            <a:avLst/>
          </a:prstGeom>
        </p:spPr>
      </p:pic>
      <p:sp>
        <p:nvSpPr>
          <p:cNvPr id="4" name="Rectangle 3">
            <a:extLst>
              <a:ext uri="{FF2B5EF4-FFF2-40B4-BE49-F238E27FC236}">
                <a16:creationId xmlns:a16="http://schemas.microsoft.com/office/drawing/2014/main" id="{A2D6125A-8BA4-C090-60D3-1010D379A933}"/>
              </a:ext>
            </a:extLst>
          </p:cNvPr>
          <p:cNvSpPr/>
          <p:nvPr/>
        </p:nvSpPr>
        <p:spPr>
          <a:xfrm>
            <a:off x="2770094" y="1247894"/>
            <a:ext cx="2064124"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Opened November 2022</a:t>
            </a:r>
          </a:p>
        </p:txBody>
      </p:sp>
      <p:sp>
        <p:nvSpPr>
          <p:cNvPr id="6" name="Rectangle 5">
            <a:extLst>
              <a:ext uri="{FF2B5EF4-FFF2-40B4-BE49-F238E27FC236}">
                <a16:creationId xmlns:a16="http://schemas.microsoft.com/office/drawing/2014/main" id="{2C021503-E619-41A3-F1BE-15A7F835C628}"/>
              </a:ext>
            </a:extLst>
          </p:cNvPr>
          <p:cNvSpPr/>
          <p:nvPr/>
        </p:nvSpPr>
        <p:spPr>
          <a:xfrm>
            <a:off x="7079244" y="1247893"/>
            <a:ext cx="186914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Winter 2023</a:t>
            </a:r>
          </a:p>
        </p:txBody>
      </p:sp>
      <p:sp>
        <p:nvSpPr>
          <p:cNvPr id="7" name="TextBox 6">
            <a:extLst>
              <a:ext uri="{FF2B5EF4-FFF2-40B4-BE49-F238E27FC236}">
                <a16:creationId xmlns:a16="http://schemas.microsoft.com/office/drawing/2014/main" id="{9D0A451D-D9AA-685B-9180-6CA77C4C0C0A}"/>
              </a:ext>
            </a:extLst>
          </p:cNvPr>
          <p:cNvSpPr txBox="1"/>
          <p:nvPr/>
        </p:nvSpPr>
        <p:spPr>
          <a:xfrm>
            <a:off x="435079" y="4036513"/>
            <a:ext cx="3109820" cy="369332"/>
          </a:xfrm>
          <a:prstGeom prst="rect">
            <a:avLst/>
          </a:prstGeom>
          <a:noFill/>
        </p:spPr>
        <p:txBody>
          <a:bodyPr wrap="square" rtlCol="0">
            <a:spAutoFit/>
          </a:bodyPr>
          <a:lstStyle/>
          <a:p>
            <a:r>
              <a:rPr lang="en-GB" dirty="0"/>
              <a:t>Halton Health Hub</a:t>
            </a:r>
          </a:p>
        </p:txBody>
      </p:sp>
      <p:sp>
        <p:nvSpPr>
          <p:cNvPr id="8" name="TextBox 7">
            <a:extLst>
              <a:ext uri="{FF2B5EF4-FFF2-40B4-BE49-F238E27FC236}">
                <a16:creationId xmlns:a16="http://schemas.microsoft.com/office/drawing/2014/main" id="{F023B673-48CA-D09A-46C4-112F58F35AA9}"/>
              </a:ext>
            </a:extLst>
          </p:cNvPr>
          <p:cNvSpPr txBox="1"/>
          <p:nvPr/>
        </p:nvSpPr>
        <p:spPr>
          <a:xfrm>
            <a:off x="4441045" y="4015574"/>
            <a:ext cx="3726785" cy="369332"/>
          </a:xfrm>
          <a:prstGeom prst="rect">
            <a:avLst/>
          </a:prstGeom>
          <a:noFill/>
        </p:spPr>
        <p:txBody>
          <a:bodyPr wrap="square" rtlCol="0">
            <a:spAutoFit/>
          </a:bodyPr>
          <a:lstStyle/>
          <a:p>
            <a:r>
              <a:rPr lang="en-GB" dirty="0"/>
              <a:t>Warrington Living Well Hub</a:t>
            </a:r>
          </a:p>
        </p:txBody>
      </p:sp>
    </p:spTree>
    <p:extLst>
      <p:ext uri="{BB962C8B-B14F-4D97-AF65-F5344CB8AC3E}">
        <p14:creationId xmlns:p14="http://schemas.microsoft.com/office/powerpoint/2010/main" val="2148961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C8EE-C09C-9591-EE30-076509B11ABB}"/>
              </a:ext>
            </a:extLst>
          </p:cNvPr>
          <p:cNvSpPr txBox="1">
            <a:spLocks/>
          </p:cNvSpPr>
          <p:nvPr/>
        </p:nvSpPr>
        <p:spPr>
          <a:xfrm>
            <a:off x="153930" y="118893"/>
            <a:ext cx="8229600" cy="857250"/>
          </a:xfrm>
          <a:prstGeom prst="rect">
            <a:avLst/>
          </a:prstGeom>
        </p:spPr>
        <p:txBody>
          <a:bodyPr>
            <a:noAutofit/>
          </a:bodyPr>
          <a:lstStyle>
            <a:lvl1pPr algn="l" defTabSz="457200" rtl="0" eaLnBrk="1" latinLnBrk="0" hangingPunct="1">
              <a:spcBef>
                <a:spcPct val="0"/>
              </a:spcBef>
              <a:buNone/>
              <a:defRPr sz="3600" kern="1200">
                <a:solidFill>
                  <a:schemeClr val="accent5"/>
                </a:solidFill>
                <a:latin typeface="+mj-lt"/>
                <a:ea typeface="+mj-ea"/>
                <a:cs typeface="+mj-cs"/>
              </a:defRPr>
            </a:lvl1pPr>
          </a:lstStyle>
          <a:p>
            <a:r>
              <a:rPr lang="en-GB" sz="2800" dirty="0">
                <a:solidFill>
                  <a:srgbClr val="8BC443"/>
                </a:solidFill>
              </a:rPr>
              <a:t>We will work in partnership with others to achieve social and economic wellbeing in our communities</a:t>
            </a:r>
          </a:p>
        </p:txBody>
      </p:sp>
      <p:pic>
        <p:nvPicPr>
          <p:cNvPr id="3" name="Picture 2">
            <a:extLst>
              <a:ext uri="{FF2B5EF4-FFF2-40B4-BE49-F238E27FC236}">
                <a16:creationId xmlns:a16="http://schemas.microsoft.com/office/drawing/2014/main" id="{68DE193D-6D99-A81D-CC4B-E4CF457C05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0130" y="1158412"/>
            <a:ext cx="3590365" cy="2616244"/>
          </a:xfrm>
          <a:prstGeom prst="rect">
            <a:avLst/>
          </a:prstGeom>
        </p:spPr>
      </p:pic>
      <p:sp>
        <p:nvSpPr>
          <p:cNvPr id="4" name="Rectangle 3">
            <a:extLst>
              <a:ext uri="{FF2B5EF4-FFF2-40B4-BE49-F238E27FC236}">
                <a16:creationId xmlns:a16="http://schemas.microsoft.com/office/drawing/2014/main" id="{61457A0D-6405-9ADD-82CF-69B03F001370}"/>
              </a:ext>
            </a:extLst>
          </p:cNvPr>
          <p:cNvSpPr/>
          <p:nvPr/>
        </p:nvSpPr>
        <p:spPr>
          <a:xfrm>
            <a:off x="3005418" y="1069721"/>
            <a:ext cx="182880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Due Autumn 2024</a:t>
            </a:r>
          </a:p>
        </p:txBody>
      </p:sp>
      <p:sp>
        <p:nvSpPr>
          <p:cNvPr id="5" name="TextBox 4">
            <a:extLst>
              <a:ext uri="{FF2B5EF4-FFF2-40B4-BE49-F238E27FC236}">
                <a16:creationId xmlns:a16="http://schemas.microsoft.com/office/drawing/2014/main" id="{A88EB1AB-F76E-2649-9EC8-BF77548F9857}"/>
              </a:ext>
            </a:extLst>
          </p:cNvPr>
          <p:cNvSpPr txBox="1"/>
          <p:nvPr/>
        </p:nvSpPr>
        <p:spPr>
          <a:xfrm>
            <a:off x="290130" y="3863347"/>
            <a:ext cx="3489512" cy="369332"/>
          </a:xfrm>
          <a:prstGeom prst="rect">
            <a:avLst/>
          </a:prstGeom>
          <a:noFill/>
        </p:spPr>
        <p:txBody>
          <a:bodyPr wrap="square" rtlCol="0">
            <a:spAutoFit/>
          </a:bodyPr>
          <a:lstStyle/>
          <a:p>
            <a:r>
              <a:rPr lang="en-GB" dirty="0"/>
              <a:t>Runcorn Health and Education Hub</a:t>
            </a:r>
          </a:p>
        </p:txBody>
      </p:sp>
      <p:pic>
        <p:nvPicPr>
          <p:cNvPr id="6" name="Picture 5">
            <a:extLst>
              <a:ext uri="{FF2B5EF4-FFF2-40B4-BE49-F238E27FC236}">
                <a16:creationId xmlns:a16="http://schemas.microsoft.com/office/drawing/2014/main" id="{4954DD4D-7945-9F1D-4134-06679BF1DB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4083" y="1308111"/>
            <a:ext cx="4343400" cy="2584502"/>
          </a:xfrm>
          <a:prstGeom prst="rect">
            <a:avLst/>
          </a:prstGeom>
        </p:spPr>
      </p:pic>
      <p:sp>
        <p:nvSpPr>
          <p:cNvPr id="7" name="Rectangle 6">
            <a:extLst>
              <a:ext uri="{FF2B5EF4-FFF2-40B4-BE49-F238E27FC236}">
                <a16:creationId xmlns:a16="http://schemas.microsoft.com/office/drawing/2014/main" id="{96B27385-25D4-5EBC-3015-D67B455BB0BE}"/>
              </a:ext>
            </a:extLst>
          </p:cNvPr>
          <p:cNvSpPr/>
          <p:nvPr/>
        </p:nvSpPr>
        <p:spPr>
          <a:xfrm>
            <a:off x="7079244" y="1082471"/>
            <a:ext cx="1869140" cy="356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Planning</a:t>
            </a:r>
          </a:p>
        </p:txBody>
      </p:sp>
      <p:sp>
        <p:nvSpPr>
          <p:cNvPr id="8" name="TextBox 7">
            <a:extLst>
              <a:ext uri="{FF2B5EF4-FFF2-40B4-BE49-F238E27FC236}">
                <a16:creationId xmlns:a16="http://schemas.microsoft.com/office/drawing/2014/main" id="{7363E8C2-F9D7-81A7-260A-FF51FF6AAB89}"/>
              </a:ext>
            </a:extLst>
          </p:cNvPr>
          <p:cNvSpPr txBox="1"/>
          <p:nvPr/>
        </p:nvSpPr>
        <p:spPr>
          <a:xfrm>
            <a:off x="5584286" y="3863347"/>
            <a:ext cx="3726785" cy="369332"/>
          </a:xfrm>
          <a:prstGeom prst="rect">
            <a:avLst/>
          </a:prstGeom>
          <a:noFill/>
        </p:spPr>
        <p:txBody>
          <a:bodyPr wrap="square" rtlCol="0">
            <a:spAutoFit/>
          </a:bodyPr>
          <a:lstStyle/>
          <a:p>
            <a:r>
              <a:rPr lang="en-GB" dirty="0"/>
              <a:t>New Hospitals</a:t>
            </a:r>
          </a:p>
        </p:txBody>
      </p:sp>
    </p:spTree>
    <p:extLst>
      <p:ext uri="{BB962C8B-B14F-4D97-AF65-F5344CB8AC3E}">
        <p14:creationId xmlns:p14="http://schemas.microsoft.com/office/powerpoint/2010/main" val="583679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822700"/>
            <a:ext cx="1955800" cy="546100"/>
          </a:xfrm>
          <a:prstGeom prst="rect">
            <a:avLst/>
          </a:prstGeom>
        </p:spPr>
      </p:pic>
      <p:pic>
        <p:nvPicPr>
          <p:cNvPr id="3" name="Picture 2"/>
          <p:cNvPicPr>
            <a:picLocks noChangeAspect="1"/>
          </p:cNvPicPr>
          <p:nvPr/>
        </p:nvPicPr>
        <p:blipFill>
          <a:blip r:embed="rId3"/>
          <a:stretch>
            <a:fillRect/>
          </a:stretch>
        </p:blipFill>
        <p:spPr>
          <a:xfrm>
            <a:off x="7690224" y="117288"/>
            <a:ext cx="1219200" cy="292100"/>
          </a:xfrm>
          <a:prstGeom prst="rect">
            <a:avLst/>
          </a:prstGeom>
        </p:spPr>
      </p:pic>
      <p:pic>
        <p:nvPicPr>
          <p:cNvPr id="4" name="Picture 3" descr="WHH Corportae Rebrand Presentation slides-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 y="18348"/>
            <a:ext cx="9144000" cy="5143500"/>
          </a:xfrm>
          <a:prstGeom prst="rect">
            <a:avLst/>
          </a:prstGeom>
        </p:spPr>
      </p:pic>
      <p:sp>
        <p:nvSpPr>
          <p:cNvPr id="5" name="Rectangle 4"/>
          <p:cNvSpPr/>
          <p:nvPr/>
        </p:nvSpPr>
        <p:spPr>
          <a:xfrm>
            <a:off x="107343" y="1954007"/>
            <a:ext cx="8929313" cy="707886"/>
          </a:xfrm>
          <a:prstGeom prst="rect">
            <a:avLst/>
          </a:prstGeom>
        </p:spPr>
        <p:txBody>
          <a:bodyPr wrap="square">
            <a:spAutoFit/>
          </a:bodyPr>
          <a:lstStyle/>
          <a:p>
            <a:pPr algn="ctr"/>
            <a:r>
              <a:rPr lang="en-US" sz="4000" dirty="0">
                <a:solidFill>
                  <a:schemeClr val="bg1"/>
                </a:solidFill>
              </a:rPr>
              <a:t>Q&amp;A session</a:t>
            </a:r>
          </a:p>
        </p:txBody>
      </p:sp>
    </p:spTree>
    <p:extLst>
      <p:ext uri="{BB962C8B-B14F-4D97-AF65-F5344CB8AC3E}">
        <p14:creationId xmlns:p14="http://schemas.microsoft.com/office/powerpoint/2010/main" val="520855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822700"/>
            <a:ext cx="1955800" cy="546100"/>
          </a:xfrm>
          <a:prstGeom prst="rect">
            <a:avLst/>
          </a:prstGeom>
        </p:spPr>
      </p:pic>
      <p:pic>
        <p:nvPicPr>
          <p:cNvPr id="3" name="Picture 2"/>
          <p:cNvPicPr>
            <a:picLocks noChangeAspect="1"/>
          </p:cNvPicPr>
          <p:nvPr/>
        </p:nvPicPr>
        <p:blipFill>
          <a:blip r:embed="rId3"/>
          <a:stretch>
            <a:fillRect/>
          </a:stretch>
        </p:blipFill>
        <p:spPr>
          <a:xfrm>
            <a:off x="7690224" y="117288"/>
            <a:ext cx="1219200" cy="292100"/>
          </a:xfrm>
          <a:prstGeom prst="rect">
            <a:avLst/>
          </a:prstGeom>
        </p:spPr>
      </p:pic>
      <p:pic>
        <p:nvPicPr>
          <p:cNvPr id="4" name="Picture 3" descr="WHH Corportae Rebrand Presentation slides-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 y="18348"/>
            <a:ext cx="9144000" cy="5143500"/>
          </a:xfrm>
          <a:prstGeom prst="rect">
            <a:avLst/>
          </a:prstGeom>
        </p:spPr>
      </p:pic>
      <p:sp>
        <p:nvSpPr>
          <p:cNvPr id="5" name="Rectangle 4"/>
          <p:cNvSpPr/>
          <p:nvPr/>
        </p:nvSpPr>
        <p:spPr>
          <a:xfrm>
            <a:off x="107343" y="1954007"/>
            <a:ext cx="8929313" cy="707886"/>
          </a:xfrm>
          <a:prstGeom prst="rect">
            <a:avLst/>
          </a:prstGeom>
        </p:spPr>
        <p:txBody>
          <a:bodyPr wrap="square">
            <a:spAutoFit/>
          </a:bodyPr>
          <a:lstStyle/>
          <a:p>
            <a:pPr algn="ctr"/>
            <a:r>
              <a:rPr lang="en-US" sz="4000" dirty="0">
                <a:solidFill>
                  <a:schemeClr val="bg1"/>
                </a:solidFill>
              </a:rPr>
              <a:t>Thank you for joining us</a:t>
            </a:r>
          </a:p>
        </p:txBody>
      </p:sp>
    </p:spTree>
    <p:extLst>
      <p:ext uri="{BB962C8B-B14F-4D97-AF65-F5344CB8AC3E}">
        <p14:creationId xmlns:p14="http://schemas.microsoft.com/office/powerpoint/2010/main" val="3039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356F5D1-BE61-26E9-5F20-63C1EAE8B76E}"/>
              </a:ext>
            </a:extLst>
          </p:cNvPr>
          <p:cNvSpPr txBox="1">
            <a:spLocks/>
          </p:cNvSpPr>
          <p:nvPr/>
        </p:nvSpPr>
        <p:spPr>
          <a:xfrm>
            <a:off x="251252" y="141229"/>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pPr>
              <a:spcAft>
                <a:spcPts val="600"/>
              </a:spcAft>
            </a:pPr>
            <a:r>
              <a:rPr lang="en-GB" sz="2800" dirty="0">
                <a:solidFill>
                  <a:schemeClr val="accent5"/>
                </a:solidFill>
              </a:rPr>
              <a:t>A year with our values at the forefront</a:t>
            </a:r>
          </a:p>
        </p:txBody>
      </p:sp>
      <p:pic>
        <p:nvPicPr>
          <p:cNvPr id="18" name="Picture 17">
            <a:extLst>
              <a:ext uri="{FF2B5EF4-FFF2-40B4-BE49-F238E27FC236}">
                <a16:creationId xmlns:a16="http://schemas.microsoft.com/office/drawing/2014/main" id="{B8972EDD-896B-1455-5A5D-A45F35CFCCD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8631" y="2547934"/>
            <a:ext cx="266737" cy="47632"/>
          </a:xfrm>
          <a:prstGeom prst="rect">
            <a:avLst/>
          </a:prstGeom>
        </p:spPr>
      </p:pic>
      <p:pic>
        <p:nvPicPr>
          <p:cNvPr id="22" name="Picture 21">
            <a:extLst>
              <a:ext uri="{FF2B5EF4-FFF2-40B4-BE49-F238E27FC236}">
                <a16:creationId xmlns:a16="http://schemas.microsoft.com/office/drawing/2014/main" id="{12A8BBC6-1FE3-FA5C-9BB9-0EE8715374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1500" y="2562223"/>
            <a:ext cx="181000" cy="19053"/>
          </a:xfrm>
          <a:prstGeom prst="rect">
            <a:avLst/>
          </a:prstGeom>
        </p:spPr>
      </p:pic>
      <p:pic>
        <p:nvPicPr>
          <p:cNvPr id="2" name="Picture 1" descr="A picture containing text, person&#10;&#10;Description automatically generated">
            <a:extLst>
              <a:ext uri="{FF2B5EF4-FFF2-40B4-BE49-F238E27FC236}">
                <a16:creationId xmlns:a16="http://schemas.microsoft.com/office/drawing/2014/main" id="{9A006FD8-EA4F-030B-BC88-492D6E37AC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900" y="2768912"/>
            <a:ext cx="1465265" cy="1621708"/>
          </a:xfrm>
          <a:prstGeom prst="rect">
            <a:avLst/>
          </a:prstGeom>
        </p:spPr>
      </p:pic>
      <p:pic>
        <p:nvPicPr>
          <p:cNvPr id="3" name="Picture 2">
            <a:extLst>
              <a:ext uri="{FF2B5EF4-FFF2-40B4-BE49-F238E27FC236}">
                <a16:creationId xmlns:a16="http://schemas.microsoft.com/office/drawing/2014/main" id="{3916E0E1-4460-C2C6-AC16-F9BEBF553C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3402" y="2766282"/>
            <a:ext cx="2178553" cy="1633915"/>
          </a:xfrm>
          <a:prstGeom prst="rect">
            <a:avLst/>
          </a:prstGeom>
        </p:spPr>
      </p:pic>
      <p:pic>
        <p:nvPicPr>
          <p:cNvPr id="5" name="Picture 4" descr="A picture containing blue&#10;&#10;Description automatically generated">
            <a:extLst>
              <a:ext uri="{FF2B5EF4-FFF2-40B4-BE49-F238E27FC236}">
                <a16:creationId xmlns:a16="http://schemas.microsoft.com/office/drawing/2014/main" id="{BBE29F91-EE4B-95F7-1583-F3181DE741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3793" y="2747449"/>
            <a:ext cx="1218254" cy="1624338"/>
          </a:xfrm>
          <a:prstGeom prst="rect">
            <a:avLst/>
          </a:prstGeom>
        </p:spPr>
      </p:pic>
      <p:pic>
        <p:nvPicPr>
          <p:cNvPr id="7" name="Picture 6" descr="A picture containing person, standing, people, posing&#10;&#10;Description automatically generated">
            <a:extLst>
              <a:ext uri="{FF2B5EF4-FFF2-40B4-BE49-F238E27FC236}">
                <a16:creationId xmlns:a16="http://schemas.microsoft.com/office/drawing/2014/main" id="{A0600861-4B7A-6C6E-70C6-872418B8E8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900" y="726693"/>
            <a:ext cx="1465265" cy="1953686"/>
          </a:xfrm>
          <a:prstGeom prst="rect">
            <a:avLst/>
          </a:prstGeom>
        </p:spPr>
      </p:pic>
      <p:pic>
        <p:nvPicPr>
          <p:cNvPr id="9" name="Picture 8" descr="A group of people standing together&#10;&#10;Description automatically generated with medium confidence">
            <a:extLst>
              <a:ext uri="{FF2B5EF4-FFF2-40B4-BE49-F238E27FC236}">
                <a16:creationId xmlns:a16="http://schemas.microsoft.com/office/drawing/2014/main" id="{924B88BA-157B-417F-49FF-DE416B69B6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33402" y="717543"/>
            <a:ext cx="2929098" cy="1953686"/>
          </a:xfrm>
          <a:prstGeom prst="rect">
            <a:avLst/>
          </a:prstGeom>
        </p:spPr>
      </p:pic>
      <p:pic>
        <p:nvPicPr>
          <p:cNvPr id="12" name="Picture 11" descr="A group of people standing outside a building&#10;&#10;Description automatically generated with medium confidence">
            <a:extLst>
              <a:ext uri="{FF2B5EF4-FFF2-40B4-BE49-F238E27FC236}">
                <a16:creationId xmlns:a16="http://schemas.microsoft.com/office/drawing/2014/main" id="{04A75C81-5977-5267-2779-633FCE0E55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91720" y="726693"/>
            <a:ext cx="2740639" cy="1979446"/>
          </a:xfrm>
          <a:prstGeom prst="rect">
            <a:avLst/>
          </a:prstGeom>
        </p:spPr>
      </p:pic>
      <p:pic>
        <p:nvPicPr>
          <p:cNvPr id="16" name="Picture 15" descr="A picture containing person, indoor, wall, standing&#10;&#10;Description automatically generated">
            <a:extLst>
              <a:ext uri="{FF2B5EF4-FFF2-40B4-BE49-F238E27FC236}">
                <a16:creationId xmlns:a16="http://schemas.microsoft.com/office/drawing/2014/main" id="{27EC28F5-2EBF-DA1D-0C46-87DDEF49C5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10677" y="2800130"/>
            <a:ext cx="2102276" cy="1559271"/>
          </a:xfrm>
          <a:prstGeom prst="rect">
            <a:avLst/>
          </a:prstGeom>
        </p:spPr>
      </p:pic>
      <p:pic>
        <p:nvPicPr>
          <p:cNvPr id="27" name="Picture 26" descr="Logo&#10;&#10;Description automatically generated">
            <a:extLst>
              <a:ext uri="{FF2B5EF4-FFF2-40B4-BE49-F238E27FC236}">
                <a16:creationId xmlns:a16="http://schemas.microsoft.com/office/drawing/2014/main" id="{DE714076-338C-805F-DC3A-6D38B008500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32360" y="678799"/>
            <a:ext cx="1484420" cy="756381"/>
          </a:xfrm>
          <a:prstGeom prst="rect">
            <a:avLst/>
          </a:prstGeom>
        </p:spPr>
      </p:pic>
      <p:pic>
        <p:nvPicPr>
          <p:cNvPr id="30" name="Picture 29" descr="Logo&#10;&#10;Description automatically generated">
            <a:extLst>
              <a:ext uri="{FF2B5EF4-FFF2-40B4-BE49-F238E27FC236}">
                <a16:creationId xmlns:a16="http://schemas.microsoft.com/office/drawing/2014/main" id="{37368956-6E94-9300-B905-904CEF511DC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17735" y="1417969"/>
            <a:ext cx="1530811" cy="756381"/>
          </a:xfrm>
          <a:prstGeom prst="rect">
            <a:avLst/>
          </a:prstGeom>
        </p:spPr>
      </p:pic>
      <p:pic>
        <p:nvPicPr>
          <p:cNvPr id="33" name="Picture 32" descr="Logo&#10;&#10;Description automatically generated">
            <a:extLst>
              <a:ext uri="{FF2B5EF4-FFF2-40B4-BE49-F238E27FC236}">
                <a16:creationId xmlns:a16="http://schemas.microsoft.com/office/drawing/2014/main" id="{4AB3565A-78C5-E0F7-0A5D-652BE1301D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15948" y="2156778"/>
            <a:ext cx="1616912" cy="689233"/>
          </a:xfrm>
          <a:prstGeom prst="rect">
            <a:avLst/>
          </a:prstGeom>
        </p:spPr>
      </p:pic>
      <p:pic>
        <p:nvPicPr>
          <p:cNvPr id="37" name="Picture 36" descr="Icon&#10;&#10;Description automatically generated">
            <a:extLst>
              <a:ext uri="{FF2B5EF4-FFF2-40B4-BE49-F238E27FC236}">
                <a16:creationId xmlns:a16="http://schemas.microsoft.com/office/drawing/2014/main" id="{8649BF5E-0ACA-3EDD-CDFD-0019465153C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25666" y="2887321"/>
            <a:ext cx="1104181" cy="689234"/>
          </a:xfrm>
          <a:prstGeom prst="rect">
            <a:avLst/>
          </a:prstGeom>
        </p:spPr>
      </p:pic>
      <p:pic>
        <p:nvPicPr>
          <p:cNvPr id="39" name="Picture 38" descr="A picture containing text, orange&#10;&#10;Description automatically generated">
            <a:extLst>
              <a:ext uri="{FF2B5EF4-FFF2-40B4-BE49-F238E27FC236}">
                <a16:creationId xmlns:a16="http://schemas.microsoft.com/office/drawing/2014/main" id="{5378886C-79D0-94DA-AE94-600A28A08CB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04996" y="3628420"/>
            <a:ext cx="1568379" cy="727701"/>
          </a:xfrm>
          <a:prstGeom prst="rect">
            <a:avLst/>
          </a:prstGeom>
        </p:spPr>
      </p:pic>
    </p:spTree>
    <p:extLst>
      <p:ext uri="{BB962C8B-B14F-4D97-AF65-F5344CB8AC3E}">
        <p14:creationId xmlns:p14="http://schemas.microsoft.com/office/powerpoint/2010/main" val="189509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E8D6E2-738D-9AF0-BE23-73D197868860}"/>
              </a:ext>
            </a:extLst>
          </p:cNvPr>
          <p:cNvPicPr>
            <a:picLocks noChangeAspect="1"/>
          </p:cNvPicPr>
          <p:nvPr/>
        </p:nvPicPr>
        <p:blipFill>
          <a:blip r:embed="rId2"/>
          <a:stretch>
            <a:fillRect/>
          </a:stretch>
        </p:blipFill>
        <p:spPr>
          <a:xfrm>
            <a:off x="1607499" y="545690"/>
            <a:ext cx="5845313" cy="3930974"/>
          </a:xfrm>
          <a:prstGeom prst="rect">
            <a:avLst/>
          </a:prstGeom>
          <a:noFill/>
        </p:spPr>
      </p:pic>
      <p:sp>
        <p:nvSpPr>
          <p:cNvPr id="3" name="Title 1">
            <a:extLst>
              <a:ext uri="{FF2B5EF4-FFF2-40B4-BE49-F238E27FC236}">
                <a16:creationId xmlns:a16="http://schemas.microsoft.com/office/drawing/2014/main" id="{AE2E9807-343E-0212-06F6-1C86536D7BD4}"/>
              </a:ext>
            </a:extLst>
          </p:cNvPr>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pPr>
              <a:spcAft>
                <a:spcPts val="600"/>
              </a:spcAft>
            </a:pPr>
            <a:r>
              <a:rPr lang="en-GB" sz="2800" dirty="0">
                <a:solidFill>
                  <a:schemeClr val="accent5"/>
                </a:solidFill>
              </a:rPr>
              <a:t>Key highlights 2021-22</a:t>
            </a:r>
          </a:p>
        </p:txBody>
      </p:sp>
    </p:spTree>
    <p:extLst>
      <p:ext uri="{BB962C8B-B14F-4D97-AF65-F5344CB8AC3E}">
        <p14:creationId xmlns:p14="http://schemas.microsoft.com/office/powerpoint/2010/main" val="379759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638" y="146386"/>
            <a:ext cx="8229600" cy="857250"/>
          </a:xfrm>
          <a:prstGeom prst="rect">
            <a:avLst/>
          </a:prstGeom>
        </p:spPr>
        <p:txBody>
          <a:bodyPr/>
          <a:lstStyle>
            <a:lvl1pPr algn="l" defTabSz="457200" rtl="0" eaLnBrk="1" latinLnBrk="0" hangingPunct="1">
              <a:spcBef>
                <a:spcPct val="0"/>
              </a:spcBef>
              <a:buNone/>
              <a:defRPr sz="3600" kern="1200">
                <a:solidFill>
                  <a:schemeClr val="accent4">
                    <a:lumMod val="75000"/>
                  </a:schemeClr>
                </a:solidFill>
                <a:latin typeface="+mj-lt"/>
                <a:ea typeface="+mj-ea"/>
                <a:cs typeface="+mj-cs"/>
              </a:defRPr>
            </a:lvl1pPr>
          </a:lstStyle>
          <a:p>
            <a:r>
              <a:rPr lang="en-GB" sz="2800" dirty="0">
                <a:solidFill>
                  <a:schemeClr val="accent5"/>
                </a:solidFill>
                <a:latin typeface="+mn-lt"/>
              </a:rPr>
              <a:t>A tale of two halves</a:t>
            </a:r>
          </a:p>
        </p:txBody>
      </p:sp>
      <p:sp>
        <p:nvSpPr>
          <p:cNvPr id="3" name="TextBox 2">
            <a:extLst>
              <a:ext uri="{FF2B5EF4-FFF2-40B4-BE49-F238E27FC236}">
                <a16:creationId xmlns:a16="http://schemas.microsoft.com/office/drawing/2014/main" id="{C36E98EF-95E3-3835-AC07-7D47D12D5FDF}"/>
              </a:ext>
            </a:extLst>
          </p:cNvPr>
          <p:cNvSpPr txBox="1"/>
          <p:nvPr/>
        </p:nvSpPr>
        <p:spPr>
          <a:xfrm>
            <a:off x="222788" y="892969"/>
            <a:ext cx="8522494" cy="3416320"/>
          </a:xfrm>
          <a:prstGeom prst="rect">
            <a:avLst/>
          </a:prstGeom>
          <a:noFill/>
        </p:spPr>
        <p:txBody>
          <a:bodyPr wrap="square" rtlCol="0">
            <a:spAutoFit/>
          </a:bodyPr>
          <a:lstStyle/>
          <a:p>
            <a:r>
              <a:rPr lang="en-GB" b="1" dirty="0"/>
              <a:t>We continued to live with COVID-19</a:t>
            </a:r>
          </a:p>
          <a:p>
            <a:pPr marL="285750" indent="-285750">
              <a:buFont typeface="Arial" panose="020B0604020202020204" pitchFamily="34" charset="0"/>
              <a:buChar char="•"/>
            </a:pPr>
            <a:r>
              <a:rPr lang="en-GB" dirty="0"/>
              <a:t>Effective vaccines made a difference compared to 2020-21</a:t>
            </a:r>
          </a:p>
          <a:p>
            <a:pPr marL="285750" indent="-285750">
              <a:buFont typeface="Arial" panose="020B0604020202020204" pitchFamily="34" charset="0"/>
              <a:buChar char="•"/>
            </a:pPr>
            <a:r>
              <a:rPr lang="en-GB" dirty="0"/>
              <a:t>We faced successive waves and new variants emerged, e.g. Omicron</a:t>
            </a:r>
          </a:p>
          <a:p>
            <a:pPr marL="285750" indent="-285750">
              <a:buFont typeface="Arial" panose="020B0604020202020204" pitchFamily="34" charset="0"/>
              <a:buChar char="•"/>
            </a:pPr>
            <a:r>
              <a:rPr lang="en-GB" dirty="0"/>
              <a:t>We had higher than usual staff sickness absence due to COVID-19</a:t>
            </a:r>
          </a:p>
          <a:p>
            <a:pPr marL="285750" indent="-285750">
              <a:buFont typeface="Arial" panose="020B0604020202020204" pitchFamily="34" charset="0"/>
              <a:buChar char="•"/>
            </a:pPr>
            <a:endParaRPr lang="en-GB" dirty="0"/>
          </a:p>
          <a:p>
            <a:r>
              <a:rPr lang="en-GB" b="1" dirty="0"/>
              <a:t>We began restoration and recovery of our services</a:t>
            </a:r>
          </a:p>
          <a:p>
            <a:pPr marL="285750" indent="-285750">
              <a:buFont typeface="Arial" panose="020B0604020202020204" pitchFamily="34" charset="0"/>
              <a:buChar char="•"/>
            </a:pPr>
            <a:r>
              <a:rPr lang="en-GB" dirty="0"/>
              <a:t>We started focusing on our backlog waiting lists </a:t>
            </a:r>
          </a:p>
          <a:p>
            <a:pPr marL="285750" indent="-285750">
              <a:buFont typeface="Arial" panose="020B0604020202020204" pitchFamily="34" charset="0"/>
              <a:buChar char="•"/>
            </a:pPr>
            <a:r>
              <a:rPr lang="en-GB" dirty="0"/>
              <a:t>Demand remained high with pressures on both planned and unplanned care pathways</a:t>
            </a:r>
          </a:p>
          <a:p>
            <a:pPr marL="285750" indent="-285750">
              <a:buFont typeface="Arial" panose="020B0604020202020204" pitchFamily="34" charset="0"/>
              <a:buChar char="•"/>
            </a:pPr>
            <a:r>
              <a:rPr lang="en-GB" dirty="0"/>
              <a:t>Urgent care attendances increased and escalation bed capacity remained open</a:t>
            </a:r>
          </a:p>
          <a:p>
            <a:pPr marL="285750" indent="-285750">
              <a:buFont typeface="Arial" panose="020B0604020202020204" pitchFamily="34" charset="0"/>
              <a:buChar char="•"/>
            </a:pPr>
            <a:r>
              <a:rPr lang="en-GB" dirty="0"/>
              <a:t>Our 4,800 staff continued to rise to the challenge</a:t>
            </a:r>
          </a:p>
          <a:p>
            <a:endParaRPr lang="en-GB" dirty="0"/>
          </a:p>
          <a:p>
            <a:r>
              <a:rPr lang="en-GB" b="1" dirty="0"/>
              <a:t>We remained focused on our three objectives – quality, people and sustainability</a:t>
            </a:r>
            <a:endParaRPr lang="en-GB" dirty="0"/>
          </a:p>
        </p:txBody>
      </p:sp>
    </p:spTree>
    <p:extLst>
      <p:ext uri="{BB962C8B-B14F-4D97-AF65-F5344CB8AC3E}">
        <p14:creationId xmlns:p14="http://schemas.microsoft.com/office/powerpoint/2010/main" val="1789824797"/>
      </p:ext>
    </p:extLst>
  </p:cSld>
  <p:clrMapOvr>
    <a:masterClrMapping/>
  </p:clrMapOvr>
</p:sld>
</file>

<file path=ppt/theme/theme1.xml><?xml version="1.0" encoding="utf-8"?>
<a:theme xmlns:a="http://schemas.openxmlformats.org/drawingml/2006/main" name="WHH Powerpoint Specialist Surge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WHH Powerpoint Specialist Surgery</Template>
  <TotalTime>4097</TotalTime>
  <Words>5075</Words>
  <Application>Microsoft Office PowerPoint</Application>
  <PresentationFormat>On-screen Show (16:9)</PresentationFormat>
  <Paragraphs>739</Paragraphs>
  <Slides>68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Arial Rounded MT Bold</vt:lpstr>
      <vt:lpstr>Calibri</vt:lpstr>
      <vt:lpstr>Times New Roman</vt:lpstr>
      <vt:lpstr>Wingdings</vt:lpstr>
      <vt:lpstr>WHH Powerpoint Specialist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Experience and Inclusion</vt:lpstr>
      <vt:lpstr>Commitment to our Armed Forces Community</vt:lpstr>
      <vt:lpstr>   Active Hospital  </vt:lpstr>
      <vt:lpstr>PowerPoint Presentation</vt:lpstr>
      <vt:lpstr>Maternity</vt:lpstr>
      <vt:lpstr>Children and Young People</vt:lpstr>
      <vt:lpstr>Quality Improvement </vt:lpstr>
      <vt:lpstr>Quality Academy</vt:lpstr>
      <vt:lpstr>PowerPoint Presentation</vt:lpstr>
      <vt:lpstr>Clinical Workforce</vt:lpstr>
      <vt:lpstr>Clinical Education</vt:lpstr>
      <vt:lpstr>Clinical Education – What's Next</vt:lpstr>
      <vt:lpstr>Winners…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Significant Revenue Investment 2021/22</vt:lpstr>
      <vt:lpstr>PowerPoint Presentation</vt:lpstr>
      <vt:lpstr>What is 2022/23 looking like?</vt:lpstr>
      <vt:lpstr>Additional capital</vt:lpstr>
      <vt:lpstr>Finance team successes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Warrington and Halton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Goulding, Danielle</dc:creator>
  <cp:lastModifiedBy>HENRY, Kate (WARRINGTON AND HALTON TEACHING HOSPITALS NHS FOUNDATION TRUST)</cp:lastModifiedBy>
  <cp:revision>268</cp:revision>
  <cp:lastPrinted>2019-09-11T07:15:11Z</cp:lastPrinted>
  <dcterms:created xsi:type="dcterms:W3CDTF">2016-05-12T17:24:13Z</dcterms:created>
  <dcterms:modified xsi:type="dcterms:W3CDTF">2022-11-29T21:42:11Z</dcterms:modified>
</cp:coreProperties>
</file>